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353" r:id="rId2"/>
    <p:sldId id="351" r:id="rId3"/>
    <p:sldId id="363" r:id="rId4"/>
    <p:sldId id="388" r:id="rId5"/>
    <p:sldId id="389" r:id="rId6"/>
    <p:sldId id="383" r:id="rId7"/>
    <p:sldId id="392" r:id="rId8"/>
    <p:sldId id="393" r:id="rId9"/>
    <p:sldId id="394" r:id="rId10"/>
    <p:sldId id="387" r:id="rId11"/>
    <p:sldId id="395" r:id="rId12"/>
    <p:sldId id="380" r:id="rId13"/>
  </p:sldIdLst>
  <p:sldSz cx="9144000" cy="5143500" type="screen16x9"/>
  <p:notesSz cx="9875838" cy="6670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Mandru" initials="DM" lastIdx="3" clrIdx="0">
    <p:extLst>
      <p:ext uri="{19B8F6BF-5375-455C-9EA6-DF929625EA0E}">
        <p15:presenceInfo xmlns:p15="http://schemas.microsoft.com/office/powerpoint/2012/main" userId="S-1-5-21-208099579-965147118-2219214471-1204" providerId="AD"/>
      </p:ext>
    </p:extLst>
  </p:cmAuthor>
  <p:cmAuthor id="2" name="Camelia Isaic" initials="C" lastIdx="3" clrIdx="1">
    <p:extLst>
      <p:ext uri="{19B8F6BF-5375-455C-9EA6-DF929625EA0E}">
        <p15:presenceInfo xmlns:p15="http://schemas.microsoft.com/office/powerpoint/2012/main" userId="Camelia Isaic" providerId="None"/>
      </p:ext>
    </p:extLst>
  </p:cmAuthor>
  <p:cmAuthor id="3" name="Daniela Aldescu" initials="8" lastIdx="1" clrIdx="2">
    <p:extLst>
      <p:ext uri="{19B8F6BF-5375-455C-9EA6-DF929625EA0E}">
        <p15:presenceInfo xmlns:p15="http://schemas.microsoft.com/office/powerpoint/2012/main" userId="Daniela Aldesc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FEFD"/>
    <a:srgbClr val="FF6600"/>
    <a:srgbClr val="DCE6F2"/>
    <a:srgbClr val="111564"/>
    <a:srgbClr val="FFFFFF"/>
    <a:srgbClr val="6E74AC"/>
    <a:srgbClr val="4F81BD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9" autoAdjust="0"/>
    <p:restoredTop sz="93991" autoAdjust="0"/>
  </p:normalViewPr>
  <p:slideViewPr>
    <p:cSldViewPr>
      <p:cViewPr varScale="1">
        <p:scale>
          <a:sx n="139" d="100"/>
          <a:sy n="139" d="100"/>
        </p:scale>
        <p:origin x="28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PTOP\vertik%20srl\tts\Grafice%20TTS%20prezentare%2012%20lu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PTOP\vertik%20srl\tts\Grafice%20TTS%20prezentare%2012%20lun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PTOP\vertik%20srl\tts\Grafice%20TTS%20prezentare%2012%20lun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PTOP\vertik%20srl\tts\Grafice%20TTS%20prezentare%2012%20lun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PTOP\vertik%20srl\tts\Grafice%20TTS%20prezentare%2012%20lun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PTOP\vertik%20srl\tts\Grafice%20TTS%20prezentare%2012%20lun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udor.boboc\AppData\Local\Temp\pid-6156\Grafice%20TTS%20prezentare%2012%20luni-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32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en-GB" sz="132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Volume transportate și operate - total TTS (Grup)* (mil. tone)</a:t>
            </a:r>
            <a:r>
              <a:rPr lang="ro-RO" sz="132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Total transported and operated volume operated (Group) (m to)</a:t>
            </a:r>
            <a:endParaRPr lang="en-GB" sz="132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c:rich>
      </c:tx>
      <c:layout>
        <c:manualLayout>
          <c:xMode val="edge"/>
          <c:yMode val="edge"/>
          <c:x val="0.17544194779039748"/>
          <c:y val="2.6302838350677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32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'Grafice 12luni'!$B$20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115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12luni'!$A$21:$A$25</c:f>
              <c:strCache>
                <c:ptCount val="5"/>
                <c:pt idx="0">
                  <c:v>Total</c:v>
                </c:pt>
                <c:pt idx="1">
                  <c:v>Minerale / Minerals</c:v>
                </c:pt>
                <c:pt idx="2">
                  <c:v>Produse agricole / Agri</c:v>
                </c:pt>
                <c:pt idx="3">
                  <c:v>Produse chimice / Chemicals</c:v>
                </c:pt>
                <c:pt idx="4">
                  <c:v>Alte produse / Other</c:v>
                </c:pt>
              </c:strCache>
            </c:strRef>
          </c:cat>
          <c:val>
            <c:numRef>
              <c:f>'Grafice 12luni'!$B$21:$B$25</c:f>
              <c:numCache>
                <c:formatCode>0.00</c:formatCode>
                <c:ptCount val="5"/>
                <c:pt idx="0">
                  <c:v>15.552</c:v>
                </c:pt>
                <c:pt idx="1">
                  <c:v>8.6120000000000001</c:v>
                </c:pt>
                <c:pt idx="2">
                  <c:v>4.6470000000000002</c:v>
                </c:pt>
                <c:pt idx="3">
                  <c:v>1.8520000000000001</c:v>
                </c:pt>
                <c:pt idx="4">
                  <c:v>0.441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6-415D-943D-008AD8771D86}"/>
            </c:ext>
          </c:extLst>
        </c:ser>
        <c:ser>
          <c:idx val="1"/>
          <c:order val="1"/>
          <c:tx>
            <c:strRef>
              <c:f>'Grafice 12luni'!$C$20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12luni'!$A$21:$A$25</c:f>
              <c:strCache>
                <c:ptCount val="5"/>
                <c:pt idx="0">
                  <c:v>Total</c:v>
                </c:pt>
                <c:pt idx="1">
                  <c:v>Minerale / Minerals</c:v>
                </c:pt>
                <c:pt idx="2">
                  <c:v>Produse agricole / Agri</c:v>
                </c:pt>
                <c:pt idx="3">
                  <c:v>Produse chimice / Chemicals</c:v>
                </c:pt>
                <c:pt idx="4">
                  <c:v>Alte produse / Other</c:v>
                </c:pt>
              </c:strCache>
            </c:strRef>
          </c:cat>
          <c:val>
            <c:numRef>
              <c:f>'Grafice 12luni'!$C$21:$C$25</c:f>
              <c:numCache>
                <c:formatCode>0.00</c:formatCode>
                <c:ptCount val="5"/>
                <c:pt idx="0">
                  <c:v>13.875999999999999</c:v>
                </c:pt>
                <c:pt idx="1">
                  <c:v>7.0229999999999997</c:v>
                </c:pt>
                <c:pt idx="2">
                  <c:v>4.7619999999999996</c:v>
                </c:pt>
                <c:pt idx="3">
                  <c:v>1.631</c:v>
                </c:pt>
                <c:pt idx="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6-415D-943D-008AD8771D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90016048"/>
        <c:axId val="1490016464"/>
      </c:barChart>
      <c:catAx>
        <c:axId val="149001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8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1490016464"/>
        <c:crosses val="autoZero"/>
        <c:auto val="0"/>
        <c:lblAlgn val="ctr"/>
        <c:lblOffset val="100"/>
        <c:noMultiLvlLbl val="0"/>
      </c:catAx>
      <c:valAx>
        <c:axId val="149001646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49001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32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en-GB" sz="132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Volume transportate pe cale fluvială - total TTS (Grup)* (mil. tone)</a:t>
            </a:r>
            <a:r>
              <a:rPr lang="ro-RO" sz="132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River operations - total volume (Group, m to)</a:t>
            </a:r>
            <a:endParaRPr lang="en-GB" sz="132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32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'Grafice 12luni'!$B$84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115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12luni'!$A$85:$A$89</c:f>
              <c:strCache>
                <c:ptCount val="5"/>
                <c:pt idx="0">
                  <c:v>Total</c:v>
                </c:pt>
                <c:pt idx="1">
                  <c:v>Minerale / Minerals</c:v>
                </c:pt>
                <c:pt idx="2">
                  <c:v>Produse agricole / Agri</c:v>
                </c:pt>
                <c:pt idx="3">
                  <c:v>Produse chimice / Chemicals</c:v>
                </c:pt>
                <c:pt idx="4">
                  <c:v>Alte produse / Other</c:v>
                </c:pt>
              </c:strCache>
            </c:strRef>
          </c:cat>
          <c:val>
            <c:numRef>
              <c:f>'Grafice 12luni'!$B$85:$B$89</c:f>
              <c:numCache>
                <c:formatCode>#,##0.000</c:formatCode>
                <c:ptCount val="5"/>
                <c:pt idx="0" formatCode="#,##0.0">
                  <c:v>9.7840000000000025</c:v>
                </c:pt>
                <c:pt idx="1">
                  <c:v>6.7670000000000003</c:v>
                </c:pt>
                <c:pt idx="2">
                  <c:v>1.8620000000000001</c:v>
                </c:pt>
                <c:pt idx="3">
                  <c:v>0.71399999999999997</c:v>
                </c:pt>
                <c:pt idx="4">
                  <c:v>0.441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2-4BF3-AC01-C8F18EC68E59}"/>
            </c:ext>
          </c:extLst>
        </c:ser>
        <c:ser>
          <c:idx val="1"/>
          <c:order val="1"/>
          <c:tx>
            <c:strRef>
              <c:f>'Grafice 12luni'!$C$84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12luni'!$A$85:$A$89</c:f>
              <c:strCache>
                <c:ptCount val="5"/>
                <c:pt idx="0">
                  <c:v>Total</c:v>
                </c:pt>
                <c:pt idx="1">
                  <c:v>Minerale / Minerals</c:v>
                </c:pt>
                <c:pt idx="2">
                  <c:v>Produse agricole / Agri</c:v>
                </c:pt>
                <c:pt idx="3">
                  <c:v>Produse chimice / Chemicals</c:v>
                </c:pt>
                <c:pt idx="4">
                  <c:v>Alte produse / Other</c:v>
                </c:pt>
              </c:strCache>
            </c:strRef>
          </c:cat>
          <c:val>
            <c:numRef>
              <c:f>'Grafice 12luni'!$C$85:$C$89</c:f>
              <c:numCache>
                <c:formatCode>#,##0.000</c:formatCode>
                <c:ptCount val="5"/>
                <c:pt idx="0" formatCode="#,##0.0">
                  <c:v>8.6940000000000008</c:v>
                </c:pt>
                <c:pt idx="1">
                  <c:v>5.4560000000000004</c:v>
                </c:pt>
                <c:pt idx="2">
                  <c:v>2.0409999999999999</c:v>
                </c:pt>
                <c:pt idx="3">
                  <c:v>0.73699999999999999</c:v>
                </c:pt>
                <c:pt idx="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2-4BF3-AC01-C8F18EC68E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90016048"/>
        <c:axId val="1490016464"/>
      </c:barChart>
      <c:catAx>
        <c:axId val="149001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 algn="ctr"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1490016464"/>
        <c:crosses val="autoZero"/>
        <c:auto val="1"/>
        <c:lblAlgn val="ctr"/>
        <c:lblOffset val="100"/>
        <c:noMultiLvlLbl val="0"/>
      </c:catAx>
      <c:valAx>
        <c:axId val="149001646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49001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32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en-GB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Volume operate </a:t>
            </a:r>
            <a:r>
              <a:rPr lang="en-GB" sz="132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în</a:t>
            </a:r>
            <a:r>
              <a:rPr lang="en-GB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en-GB" sz="132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porturi</a:t>
            </a:r>
            <a:r>
              <a:rPr lang="en-GB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total TTS (</a:t>
            </a:r>
            <a:r>
              <a:rPr lang="en-GB" sz="132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Grup</a:t>
            </a:r>
            <a:r>
              <a:rPr lang="en-GB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)* (mil. tone)</a:t>
            </a:r>
            <a:r>
              <a:rPr lang="ro-RO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- Volume </a:t>
            </a:r>
            <a:r>
              <a:rPr lang="ro-RO" sz="132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operated</a:t>
            </a:r>
            <a:r>
              <a:rPr lang="ro-RO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in </a:t>
            </a:r>
            <a:r>
              <a:rPr lang="ro-RO" sz="132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ports</a:t>
            </a:r>
            <a:r>
              <a:rPr lang="ro-RO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</a:t>
            </a:r>
            <a:r>
              <a:rPr lang="ro-RO" sz="1320" b="1" i="0" u="none" strike="noStrike" baseline="0" dirty="0">
                <a:effectLst/>
              </a:rPr>
              <a:t> total (Group, m </a:t>
            </a:r>
            <a:r>
              <a:rPr lang="ro-RO" sz="1320" b="1" i="0" u="none" strike="noStrike" baseline="0" dirty="0" err="1">
                <a:effectLst/>
              </a:rPr>
              <a:t>to</a:t>
            </a:r>
            <a:r>
              <a:rPr lang="ro-RO" sz="1320" b="1" i="0" u="none" strike="noStrike" baseline="0" dirty="0">
                <a:effectLst/>
              </a:rPr>
              <a:t>)</a:t>
            </a:r>
            <a:endParaRPr lang="en-GB" sz="1320" b="1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32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'Grafice 12luni'!$G$84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115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12luni'!$F$85:$F$88</c:f>
              <c:strCache>
                <c:ptCount val="4"/>
                <c:pt idx="0">
                  <c:v>Total</c:v>
                </c:pt>
                <c:pt idx="1">
                  <c:v>Produse agricole / Agri</c:v>
                </c:pt>
                <c:pt idx="2">
                  <c:v>Minerale / Minerals</c:v>
                </c:pt>
                <c:pt idx="3">
                  <c:v>Produse chimice / Chemicals</c:v>
                </c:pt>
              </c:strCache>
            </c:strRef>
          </c:cat>
          <c:val>
            <c:numRef>
              <c:f>'Grafice 12luni'!$G$85:$G$88</c:f>
              <c:numCache>
                <c:formatCode>General</c:formatCode>
                <c:ptCount val="4"/>
                <c:pt idx="0" formatCode="#,##0.00">
                  <c:v>5.7679999999999998</c:v>
                </c:pt>
                <c:pt idx="1">
                  <c:v>2.7850000000000001</c:v>
                </c:pt>
                <c:pt idx="2">
                  <c:v>1.845</c:v>
                </c:pt>
                <c:pt idx="3">
                  <c:v>1.1379999999999999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B-4387-BEE2-659071F3C88B}"/>
            </c:ext>
          </c:extLst>
        </c:ser>
        <c:ser>
          <c:idx val="1"/>
          <c:order val="1"/>
          <c:tx>
            <c:strRef>
              <c:f>'Grafice 12luni'!$H$84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12luni'!$F$85:$F$88</c:f>
              <c:strCache>
                <c:ptCount val="4"/>
                <c:pt idx="0">
                  <c:v>Total</c:v>
                </c:pt>
                <c:pt idx="1">
                  <c:v>Produse agricole / Agri</c:v>
                </c:pt>
                <c:pt idx="2">
                  <c:v>Minerale / Minerals</c:v>
                </c:pt>
                <c:pt idx="3">
                  <c:v>Produse chimice / Chemicals</c:v>
                </c:pt>
              </c:strCache>
            </c:strRef>
          </c:cat>
          <c:val>
            <c:numRef>
              <c:f>'Grafice 12luni'!$H$85:$H$88</c:f>
              <c:numCache>
                <c:formatCode>General</c:formatCode>
                <c:ptCount val="4"/>
                <c:pt idx="0" formatCode="#,##0.00">
                  <c:v>5.1820000000000004</c:v>
                </c:pt>
                <c:pt idx="1">
                  <c:v>2.7210000000000001</c:v>
                </c:pt>
                <c:pt idx="2">
                  <c:v>1.5669999999999999</c:v>
                </c:pt>
                <c:pt idx="3">
                  <c:v>0.89400000000000002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B-4387-BEE2-659071F3C8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90016048"/>
        <c:axId val="1490016464"/>
      </c:barChart>
      <c:catAx>
        <c:axId val="149001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1490016464"/>
        <c:crosses val="autoZero"/>
        <c:auto val="1"/>
        <c:lblAlgn val="ctr"/>
        <c:lblOffset val="100"/>
        <c:noMultiLvlLbl val="0"/>
      </c:catAx>
      <c:valAx>
        <c:axId val="1490016464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49001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en-GB" sz="1050"/>
              <a:t>Total venituri pe segmente TTS 12luni 2021/12luni 2020</a:t>
            </a:r>
            <a:r>
              <a:rPr lang="ro-RO" sz="1050"/>
              <a:t> </a:t>
            </a:r>
            <a:r>
              <a:rPr lang="en-GB" sz="1050"/>
              <a:t>(mil.lei)</a:t>
            </a:r>
          </a:p>
          <a:p>
            <a:pPr>
              <a:defRPr sz="1050"/>
            </a:pPr>
            <a:r>
              <a:rPr lang="en-GB" sz="1050"/>
              <a:t>Total income on segments</a:t>
            </a:r>
            <a:r>
              <a:rPr lang="en-GB" sz="1050" baseline="0"/>
              <a:t> TTS 12mo 2021/12mo 2020 (mil. lei)</a:t>
            </a:r>
            <a:endParaRPr lang="en-GB" sz="1050"/>
          </a:p>
        </c:rich>
      </c:tx>
      <c:layout>
        <c:manualLayout>
          <c:xMode val="edge"/>
          <c:yMode val="edge"/>
          <c:x val="0.15064917049086243"/>
          <c:y val="3.3379640646770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'Grafice 12luni'!$A$6</c:f>
              <c:strCache>
                <c:ptCount val="1"/>
                <c:pt idx="0">
                  <c:v> Forwarding </c:v>
                </c:pt>
              </c:strCache>
            </c:strRef>
          </c:tx>
          <c:spPr>
            <a:solidFill>
              <a:srgbClr val="1115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'Grafice 12luni'!$B$5:$C$5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'Grafice 12luni'!$B$6:$C$6</c:f>
              <c:numCache>
                <c:formatCode>_-* #,##0.00_-;\-* #,##0.00_-;_-* "-"??_-;_-@_-</c:formatCode>
                <c:ptCount val="2"/>
                <c:pt idx="0">
                  <c:v>393.4</c:v>
                </c:pt>
                <c:pt idx="1">
                  <c:v>418.5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F-48D0-8F28-9D9529BCEFC8}"/>
            </c:ext>
          </c:extLst>
        </c:ser>
        <c:ser>
          <c:idx val="1"/>
          <c:order val="1"/>
          <c:tx>
            <c:strRef>
              <c:f>'Grafice 12luni'!$A$7</c:f>
              <c:strCache>
                <c:ptCount val="1"/>
                <c:pt idx="0">
                  <c:v> Fluviu / River 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'Grafice 12luni'!$B$5:$C$5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'Grafice 12luni'!$B$7:$C$7</c:f>
              <c:numCache>
                <c:formatCode>_-* #,##0.00_-;\-* #,##0.00_-;_-* "-"??_-;_-@_-</c:formatCode>
                <c:ptCount val="2"/>
                <c:pt idx="0">
                  <c:v>294.2</c:v>
                </c:pt>
                <c:pt idx="1">
                  <c:v>315.89999999999998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2F-48D0-8F28-9D9529BCEFC8}"/>
            </c:ext>
          </c:extLst>
        </c:ser>
        <c:ser>
          <c:idx val="2"/>
          <c:order val="2"/>
          <c:tx>
            <c:strRef>
              <c:f>'Grafice 12luni'!$A$8</c:f>
              <c:strCache>
                <c:ptCount val="1"/>
                <c:pt idx="0">
                  <c:v> Operare portuara / Port Operation </c:v>
                </c:pt>
              </c:strCache>
            </c:strRef>
          </c:tx>
          <c:spPr>
            <a:solidFill>
              <a:srgbClr val="7176B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'Grafice 12luni'!$B$5:$C$5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'Grafice 12luni'!$B$8:$C$8</c:f>
              <c:numCache>
                <c:formatCode>_-* #,##0.00_-;\-* #,##0.00_-;_-* "-"??_-;_-@_-</c:formatCode>
                <c:ptCount val="2"/>
                <c:pt idx="0">
                  <c:v>68.5</c:v>
                </c:pt>
                <c:pt idx="1">
                  <c:v>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F-48D0-8F28-9D9529BCEFC8}"/>
            </c:ext>
          </c:extLst>
        </c:ser>
        <c:ser>
          <c:idx val="3"/>
          <c:order val="3"/>
          <c:tx>
            <c:strRef>
              <c:f>'Grafice 12luni'!$A$9</c:f>
              <c:strCache>
                <c:ptCount val="1"/>
                <c:pt idx="0">
                  <c:v> Alte / Other </c:v>
                </c:pt>
              </c:strCache>
            </c:strRef>
          </c:tx>
          <c:spPr>
            <a:solidFill>
              <a:srgbClr val="D8D8D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'Grafice 12luni'!$B$5:$C$5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'Grafice 12luni'!$B$9:$C$9</c:f>
              <c:numCache>
                <c:formatCode>_-* #,##0.00_-;\-* #,##0.00_-;_-* "-"??_-;_-@_-</c:formatCode>
                <c:ptCount val="2"/>
                <c:pt idx="0">
                  <c:v>47.7</c:v>
                </c:pt>
                <c:pt idx="1">
                  <c:v>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2F-48D0-8F28-9D9529BCE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20749471"/>
        <c:axId val="420748223"/>
      </c:barChart>
      <c:catAx>
        <c:axId val="4207494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420748223"/>
        <c:crosses val="autoZero"/>
        <c:auto val="1"/>
        <c:lblAlgn val="ctr"/>
        <c:lblOffset val="100"/>
        <c:noMultiLvlLbl val="0"/>
      </c:catAx>
      <c:valAx>
        <c:axId val="420748223"/>
        <c:scaling>
          <c:orientation val="minMax"/>
        </c:scaling>
        <c:delete val="1"/>
        <c:axPos val="l"/>
        <c:numFmt formatCode="_-* #,##0.00_-;\-* #,##0.00_-;_-* &quot;-&quot;??_-;_-@_-" sourceLinked="1"/>
        <c:majorTickMark val="out"/>
        <c:minorTickMark val="none"/>
        <c:tickLblPos val="nextTo"/>
        <c:crossAx val="42074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417768372867346E-2"/>
          <c:y val="0.79496560126128712"/>
          <c:w val="0.96734174533044925"/>
          <c:h val="0.16952892838373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en-GB" sz="1050"/>
              <a:t>Rezultat operațional segmente TTS </a:t>
            </a:r>
            <a:r>
              <a:rPr lang="en-GB" sz="1050" b="1" i="0" u="none" strike="noStrike" baseline="0">
                <a:effectLst/>
              </a:rPr>
              <a:t>12luni 2021/12luni 2020</a:t>
            </a:r>
            <a:r>
              <a:rPr lang="ro-RO" sz="1050" b="1" i="0" u="none" strike="noStrike" baseline="0">
                <a:effectLst/>
              </a:rPr>
              <a:t> </a:t>
            </a:r>
            <a:r>
              <a:rPr lang="en-GB" sz="1050"/>
              <a:t>(mil.lei)</a:t>
            </a:r>
          </a:p>
          <a:p>
            <a:pPr>
              <a:defRPr sz="1050"/>
            </a:pPr>
            <a:r>
              <a:rPr lang="en-GB" sz="1050"/>
              <a:t>Operational</a:t>
            </a:r>
            <a:r>
              <a:rPr lang="en-GB" sz="1050" baseline="0"/>
              <a:t> Results on segments TTS 12mo 2021/12mo 2020 (mil lei)</a:t>
            </a:r>
            <a:endParaRPr lang="en-GB" sz="1050"/>
          </a:p>
        </c:rich>
      </c:tx>
      <c:layout>
        <c:manualLayout>
          <c:xMode val="edge"/>
          <c:yMode val="edge"/>
          <c:x val="0.20584712560490992"/>
          <c:y val="4.2008766504673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'Grafice 12luni'!$A$13</c:f>
              <c:strCache>
                <c:ptCount val="1"/>
                <c:pt idx="0">
                  <c:v> Forwarding </c:v>
                </c:pt>
              </c:strCache>
            </c:strRef>
          </c:tx>
          <c:spPr>
            <a:solidFill>
              <a:srgbClr val="1115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'Grafice 12luni'!$B$12:$C$12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'Grafice 12luni'!$B$13:$C$13</c:f>
              <c:numCache>
                <c:formatCode>_-* #,##0.00_-;\-* #,##0.00_-;_-* "-"??_-;_-@_-</c:formatCode>
                <c:ptCount val="2"/>
                <c:pt idx="0">
                  <c:v>29.62</c:v>
                </c:pt>
                <c:pt idx="1">
                  <c:v>29.71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5-4102-9080-60B06BAB077B}"/>
            </c:ext>
          </c:extLst>
        </c:ser>
        <c:ser>
          <c:idx val="1"/>
          <c:order val="1"/>
          <c:tx>
            <c:strRef>
              <c:f>'Grafice 12luni'!$A$14</c:f>
              <c:strCache>
                <c:ptCount val="1"/>
                <c:pt idx="0">
                  <c:v> Fluviu / River 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'Grafice 12luni'!$B$12:$C$12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'Grafice 12luni'!$B$14:$C$14</c:f>
              <c:numCache>
                <c:formatCode>_-* #,##0.00_-;\-* #,##0.00_-;_-* "-"??_-;_-@_-</c:formatCode>
                <c:ptCount val="2"/>
                <c:pt idx="0">
                  <c:v>32.53</c:v>
                </c:pt>
                <c:pt idx="1">
                  <c:v>31.73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25-4102-9080-60B06BAB077B}"/>
            </c:ext>
          </c:extLst>
        </c:ser>
        <c:ser>
          <c:idx val="2"/>
          <c:order val="2"/>
          <c:tx>
            <c:strRef>
              <c:f>'Grafice 12luni'!$A$15</c:f>
              <c:strCache>
                <c:ptCount val="1"/>
                <c:pt idx="0">
                  <c:v> Operare portuara / Port Operation </c:v>
                </c:pt>
              </c:strCache>
            </c:strRef>
          </c:tx>
          <c:spPr>
            <a:solidFill>
              <a:srgbClr val="7176B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569978493454025"/>
                  <c:y val="2.90207411246911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25-4102-9080-60B06BAB07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'Grafice 12luni'!$B$12:$C$12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'Grafice 12luni'!$B$15:$C$15</c:f>
              <c:numCache>
                <c:formatCode>_-* #,##0.00_-;\-* #,##0.00_-;_-* "-"??_-;_-@_-</c:formatCode>
                <c:ptCount val="2"/>
                <c:pt idx="0">
                  <c:v>1.82</c:v>
                </c:pt>
                <c:pt idx="1">
                  <c:v>15.59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25-4102-9080-60B06BAB077B}"/>
            </c:ext>
          </c:extLst>
        </c:ser>
        <c:ser>
          <c:idx val="3"/>
          <c:order val="3"/>
          <c:tx>
            <c:strRef>
              <c:f>'Grafice 12luni'!$A$16</c:f>
              <c:strCache>
                <c:ptCount val="1"/>
                <c:pt idx="0">
                  <c:v> Alte / Other </c:v>
                </c:pt>
              </c:strCache>
            </c:strRef>
          </c:tx>
          <c:spPr>
            <a:solidFill>
              <a:srgbClr val="D8D8D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30016407690858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25-4102-9080-60B06BAB07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'Grafice 12luni'!$B$12:$C$12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'Grafice 12luni'!$B$16:$C$16</c:f>
              <c:numCache>
                <c:formatCode>_-* #,##0.00_-;\-* #,##0.00_-;_-* "-"??_-;_-@_-</c:formatCode>
                <c:ptCount val="2"/>
                <c:pt idx="0">
                  <c:v>-1.49</c:v>
                </c:pt>
                <c:pt idx="1">
                  <c:v>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25-4102-9080-60B06BAB07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20749471"/>
        <c:axId val="420748223"/>
      </c:barChart>
      <c:catAx>
        <c:axId val="4207494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420748223"/>
        <c:crosses val="autoZero"/>
        <c:auto val="1"/>
        <c:lblAlgn val="ctr"/>
        <c:lblOffset val="100"/>
        <c:noMultiLvlLbl val="0"/>
      </c:catAx>
      <c:valAx>
        <c:axId val="420748223"/>
        <c:scaling>
          <c:orientation val="minMax"/>
        </c:scaling>
        <c:delete val="1"/>
        <c:axPos val="l"/>
        <c:numFmt formatCode="_-* #,##0.00_-;\-* #,##0.00_-;_-* &quot;-&quot;??_-;_-@_-" sourceLinked="1"/>
        <c:majorTickMark val="out"/>
        <c:minorTickMark val="none"/>
        <c:tickLblPos val="nextTo"/>
        <c:crossAx val="42074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110342980499467E-3"/>
          <c:y val="0.82459475042825003"/>
          <c:w val="0.9790689120039352"/>
          <c:h val="0.14041671378465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32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en-GB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Extras </a:t>
            </a:r>
            <a:r>
              <a:rPr lang="en-GB" sz="132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cont</a:t>
            </a:r>
            <a:r>
              <a:rPr lang="en-GB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profit </a:t>
            </a:r>
            <a:r>
              <a:rPr lang="en-GB" sz="132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și</a:t>
            </a:r>
            <a:r>
              <a:rPr lang="en-GB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en-GB" sz="132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pierdere</a:t>
            </a:r>
            <a:r>
              <a:rPr lang="en-GB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2021/ 2020 (</a:t>
            </a:r>
            <a:r>
              <a:rPr lang="en-GB" sz="132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mil.lei</a:t>
            </a:r>
            <a:r>
              <a:rPr lang="en-GB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</a:t>
            </a:r>
          </a:p>
          <a:p>
            <a:pPr>
              <a:defRPr lang="en-GB" sz="1320" b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r>
              <a:rPr lang="en-GB" sz="132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Profit &amp; Loss Statement 2021/ 2020 (mil lei)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32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280966575821599E-2"/>
          <c:y val="0.23224873381641417"/>
          <c:w val="0.87716075267988047"/>
          <c:h val="0.5874145158867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'Grafice 12luni'!$A$50</c:f>
              <c:strCache>
                <c:ptCount val="1"/>
                <c:pt idx="0">
                  <c:v>Cifra de afaceri / Turnover</c:v>
                </c:pt>
              </c:strCache>
            </c:strRef>
          </c:tx>
          <c:spPr>
            <a:solidFill>
              <a:srgbClr val="111565"/>
            </a:solidFill>
            <a:ln>
              <a:solidFill>
                <a:srgbClr val="11156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12luni'!$B$49:$C$49</c:f>
              <c:strCache>
                <c:ptCount val="2"/>
                <c:pt idx="0">
                  <c:v>12 luni 2020</c:v>
                </c:pt>
                <c:pt idx="1">
                  <c:v>12 luni 2021</c:v>
                </c:pt>
              </c:strCache>
            </c:strRef>
          </c:cat>
          <c:val>
            <c:numRef>
              <c:f>'Grafice 12luni'!$B$50:$C$50</c:f>
              <c:numCache>
                <c:formatCode>#,##0.00</c:formatCode>
                <c:ptCount val="2"/>
                <c:pt idx="0">
                  <c:v>520.28</c:v>
                </c:pt>
                <c:pt idx="1">
                  <c:v>598.79999999999995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A-42C0-BD95-643C6B61CB72}"/>
            </c:ext>
          </c:extLst>
        </c:ser>
        <c:ser>
          <c:idx val="1"/>
          <c:order val="1"/>
          <c:tx>
            <c:strRef>
              <c:f>'Grafice 12luni'!$A$51</c:f>
              <c:strCache>
                <c:ptCount val="1"/>
                <c:pt idx="0">
                  <c:v>Rezultat din exploatare / Operating Result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426032359382384E-3"/>
                  <c:y val="5.58709963278134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EA-42C0-BD95-643C6B61C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12luni'!$B$49:$C$49</c:f>
              <c:strCache>
                <c:ptCount val="2"/>
                <c:pt idx="0">
                  <c:v>12 luni 2020</c:v>
                </c:pt>
                <c:pt idx="1">
                  <c:v>12 luni 2021</c:v>
                </c:pt>
              </c:strCache>
            </c:strRef>
          </c:cat>
          <c:val>
            <c:numRef>
              <c:f>'Grafice 12luni'!$B$51:$C$51</c:f>
              <c:numCache>
                <c:formatCode>#,##0.00</c:formatCode>
                <c:ptCount val="2"/>
                <c:pt idx="0">
                  <c:v>62.24</c:v>
                </c:pt>
                <c:pt idx="1">
                  <c:v>79.900000000000006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EA-42C0-BD95-643C6B61CB72}"/>
            </c:ext>
          </c:extLst>
        </c:ser>
        <c:ser>
          <c:idx val="2"/>
          <c:order val="2"/>
          <c:tx>
            <c:strRef>
              <c:f>'Grafice 12luni'!$A$52</c:f>
              <c:strCache>
                <c:ptCount val="1"/>
                <c:pt idx="0">
                  <c:v>Profit net pentru acționari / Net Profit for Stakeholders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2622395875279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EA-42C0-BD95-643C6B61C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12luni'!$B$49:$C$49</c:f>
              <c:strCache>
                <c:ptCount val="2"/>
                <c:pt idx="0">
                  <c:v>12 luni 2020</c:v>
                </c:pt>
                <c:pt idx="1">
                  <c:v>12 luni 2021</c:v>
                </c:pt>
              </c:strCache>
            </c:strRef>
          </c:cat>
          <c:val>
            <c:numRef>
              <c:f>'Grafice 12luni'!$B$52:$C$52</c:f>
              <c:numCache>
                <c:formatCode>#,##0.00</c:formatCode>
                <c:ptCount val="2"/>
                <c:pt idx="0" formatCode="0.00">
                  <c:v>44.24</c:v>
                </c:pt>
                <c:pt idx="1">
                  <c:v>60.25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EA-42C0-BD95-643C6B61CB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44912320"/>
        <c:axId val="1486920768"/>
      </c:barChart>
      <c:scatterChart>
        <c:scatterStyle val="lineMarker"/>
        <c:varyColors val="0"/>
        <c:ser>
          <c:idx val="3"/>
          <c:order val="3"/>
          <c:tx>
            <c:strRef>
              <c:f>'Grafice 12luni'!$A$53</c:f>
              <c:strCache>
                <c:ptCount val="1"/>
                <c:pt idx="0">
                  <c:v>Margin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0.365528712210370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EA-42C0-BD95-643C6B61CB72}"/>
                </c:ext>
              </c:extLst>
            </c:dLbl>
            <c:dLbl>
              <c:idx val="1"/>
              <c:layout>
                <c:manualLayout>
                  <c:x val="1.9283429123443989E-2"/>
                  <c:y val="2.3474320967638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EA-42C0-BD95-643C6B61C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'Grafice 12luni'!$B$49:$C$49</c:f>
              <c:strCache>
                <c:ptCount val="2"/>
                <c:pt idx="0">
                  <c:v>12 luni 2020</c:v>
                </c:pt>
                <c:pt idx="1">
                  <c:v>12 luni 2021</c:v>
                </c:pt>
              </c:strCache>
            </c:strRef>
          </c:xVal>
          <c:yVal>
            <c:numRef>
              <c:f>'Grafice 12luni'!$B$53:$C$53</c:f>
              <c:numCache>
                <c:formatCode>0.0%</c:formatCode>
                <c:ptCount val="2"/>
                <c:pt idx="0">
                  <c:v>8.5031137080033833E-2</c:v>
                </c:pt>
                <c:pt idx="1">
                  <c:v>0.1006179024716099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FEA-42C0-BD95-643C6B61CB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96003568"/>
        <c:axId val="1496003152"/>
      </c:scatterChart>
      <c:catAx>
        <c:axId val="4449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920768"/>
        <c:crosses val="autoZero"/>
        <c:auto val="1"/>
        <c:lblAlgn val="ctr"/>
        <c:lblOffset val="100"/>
        <c:noMultiLvlLbl val="0"/>
      </c:catAx>
      <c:valAx>
        <c:axId val="148692076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12320"/>
        <c:crosses val="autoZero"/>
        <c:crossBetween val="between"/>
      </c:valAx>
      <c:valAx>
        <c:axId val="14960031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003568"/>
        <c:crosses val="max"/>
        <c:crossBetween val="midCat"/>
      </c:valAx>
      <c:valAx>
        <c:axId val="149600356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496003152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452443142616728E-2"/>
          <c:y val="0.89326784437863782"/>
          <c:w val="0.92626296309224354"/>
          <c:h val="9.8951087511487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05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32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en-GB" sz="132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Extras cont profit și pierdere 2021/ 2020 (mil.lei)</a:t>
            </a:r>
          </a:p>
          <a:p>
            <a:pPr>
              <a:defRPr lang="en-GB" sz="1320" b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r>
              <a:rPr lang="en-GB" sz="132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Profit &amp; Loss Statement 12mo 2021/ 12mo 2020 (mil lei)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32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972578774527481E-2"/>
          <c:y val="0.14962553559348463"/>
          <c:w val="0.82804867076823685"/>
          <c:h val="0.68820054783874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'Grafice 12luni'!$A$122</c:f>
              <c:strCache>
                <c:ptCount val="1"/>
                <c:pt idx="0">
                  <c:v>Cifra de afaceri / Turnover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12luni'!$B$121:$C$121</c:f>
              <c:strCache>
                <c:ptCount val="2"/>
                <c:pt idx="0">
                  <c:v>12 luni 2020</c:v>
                </c:pt>
                <c:pt idx="1">
                  <c:v>12 luni 2021</c:v>
                </c:pt>
              </c:strCache>
            </c:strRef>
          </c:cat>
          <c:val>
            <c:numRef>
              <c:f>'Grafice 12luni'!$B$122:$C$122</c:f>
              <c:numCache>
                <c:formatCode>#,##0.00</c:formatCode>
                <c:ptCount val="2"/>
                <c:pt idx="0">
                  <c:v>371.63900000000001</c:v>
                </c:pt>
                <c:pt idx="1">
                  <c:v>395.57799999999997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1-4BAB-8342-145989FCB0EB}"/>
            </c:ext>
          </c:extLst>
        </c:ser>
        <c:ser>
          <c:idx val="1"/>
          <c:order val="1"/>
          <c:tx>
            <c:strRef>
              <c:f>'Grafice 12luni'!$A$123</c:f>
              <c:strCache>
                <c:ptCount val="1"/>
                <c:pt idx="0">
                  <c:v>Rezultat din exploatare / Operating Result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12luni'!$B$121:$C$121</c:f>
              <c:strCache>
                <c:ptCount val="2"/>
                <c:pt idx="0">
                  <c:v>12 luni 2020</c:v>
                </c:pt>
                <c:pt idx="1">
                  <c:v>12 luni 2021</c:v>
                </c:pt>
              </c:strCache>
            </c:strRef>
          </c:cat>
          <c:val>
            <c:numRef>
              <c:f>'Grafice 12luni'!$B$123:$C$123</c:f>
              <c:numCache>
                <c:formatCode>#,##0.00</c:formatCode>
                <c:ptCount val="2"/>
                <c:pt idx="0">
                  <c:v>27.63</c:v>
                </c:pt>
                <c:pt idx="1">
                  <c:v>27.99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11-4BAB-8342-145989FCB0EB}"/>
            </c:ext>
          </c:extLst>
        </c:ser>
        <c:ser>
          <c:idx val="2"/>
          <c:order val="2"/>
          <c:tx>
            <c:strRef>
              <c:f>'Grafice 12luni'!$A$124</c:f>
              <c:strCache>
                <c:ptCount val="1"/>
                <c:pt idx="0">
                  <c:v>Profit net pentru acționari / Net Profit for Stakeholders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'Grafice 12luni'!$B$121:$C$121</c:f>
              <c:strCache>
                <c:ptCount val="2"/>
                <c:pt idx="0">
                  <c:v>12 luni 2020</c:v>
                </c:pt>
                <c:pt idx="1">
                  <c:v>12 luni 2021</c:v>
                </c:pt>
              </c:strCache>
            </c:strRef>
          </c:cat>
          <c:val>
            <c:numRef>
              <c:f>'Grafice 12luni'!$B$124:$C$124</c:f>
              <c:numCache>
                <c:formatCode>#,##0.00</c:formatCode>
                <c:ptCount val="2"/>
                <c:pt idx="0" formatCode="0.00">
                  <c:v>29.91</c:v>
                </c:pt>
                <c:pt idx="1">
                  <c:v>32.61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11-4BAB-8342-145989FCB0E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44912320"/>
        <c:axId val="1486920768"/>
      </c:barChart>
      <c:scatterChart>
        <c:scatterStyle val="lineMarker"/>
        <c:varyColors val="0"/>
        <c:ser>
          <c:idx val="3"/>
          <c:order val="3"/>
          <c:tx>
            <c:strRef>
              <c:f>'Grafice 12luni'!$A$125</c:f>
              <c:strCache>
                <c:ptCount val="1"/>
                <c:pt idx="0">
                  <c:v>Margin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'Grafice 12luni'!$B$121:$C$121</c:f>
              <c:strCache>
                <c:ptCount val="2"/>
                <c:pt idx="0">
                  <c:v>12 luni 2020</c:v>
                </c:pt>
                <c:pt idx="1">
                  <c:v>12 luni 2021</c:v>
                </c:pt>
              </c:strCache>
            </c:strRef>
          </c:xVal>
          <c:yVal>
            <c:numRef>
              <c:f>'Grafice 12luni'!$B$125:$C$125</c:f>
              <c:numCache>
                <c:formatCode>0.0%</c:formatCode>
                <c:ptCount val="2"/>
                <c:pt idx="0">
                  <c:v>8.0481327309566544E-2</c:v>
                </c:pt>
                <c:pt idx="1">
                  <c:v>8.2436333668707562E-2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11-4BAB-8342-145989FCB0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96003568"/>
        <c:axId val="1496003152"/>
      </c:scatterChart>
      <c:catAx>
        <c:axId val="4449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920768"/>
        <c:crosses val="autoZero"/>
        <c:auto val="1"/>
        <c:lblAlgn val="ctr"/>
        <c:lblOffset val="100"/>
        <c:noMultiLvlLbl val="0"/>
      </c:catAx>
      <c:valAx>
        <c:axId val="148692076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12320"/>
        <c:crosses val="autoZero"/>
        <c:crossBetween val="between"/>
      </c:valAx>
      <c:valAx>
        <c:axId val="14960031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003568"/>
        <c:crosses val="max"/>
        <c:crossBetween val="midCat"/>
      </c:valAx>
      <c:valAx>
        <c:axId val="149600356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496003152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452443142616728E-2"/>
          <c:y val="0.89326784437863782"/>
          <c:w val="0.92626296309224354"/>
          <c:h val="9.8951087511487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05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530" cy="333534"/>
          </a:xfrm>
          <a:prstGeom prst="rect">
            <a:avLst/>
          </a:prstGeom>
        </p:spPr>
        <p:txBody>
          <a:bodyPr vert="horz" lIns="105897" tIns="52948" rIns="105897" bIns="52948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4594" y="1"/>
            <a:ext cx="4279530" cy="333534"/>
          </a:xfrm>
          <a:prstGeom prst="rect">
            <a:avLst/>
          </a:prstGeom>
        </p:spPr>
        <p:txBody>
          <a:bodyPr vert="horz" lIns="105897" tIns="52948" rIns="105897" bIns="52948" rtlCol="0"/>
          <a:lstStyle>
            <a:lvl1pPr algn="r">
              <a:defRPr sz="1400"/>
            </a:lvl1pPr>
          </a:lstStyle>
          <a:p>
            <a:fld id="{7BB81900-6A07-4E3A-9C89-F69D5E58DBC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33438"/>
            <a:ext cx="4002088" cy="2252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897" tIns="52948" rIns="105897" bIns="5294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584" y="3209748"/>
            <a:ext cx="7900670" cy="2627093"/>
          </a:xfrm>
          <a:prstGeom prst="rect">
            <a:avLst/>
          </a:prstGeom>
        </p:spPr>
        <p:txBody>
          <a:bodyPr vert="horz" lIns="105897" tIns="52948" rIns="105897" bIns="5294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37142"/>
            <a:ext cx="4279530" cy="333534"/>
          </a:xfrm>
          <a:prstGeom prst="rect">
            <a:avLst/>
          </a:prstGeom>
        </p:spPr>
        <p:txBody>
          <a:bodyPr vert="horz" lIns="105897" tIns="52948" rIns="105897" bIns="52948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4594" y="6337142"/>
            <a:ext cx="4279530" cy="333534"/>
          </a:xfrm>
          <a:prstGeom prst="rect">
            <a:avLst/>
          </a:prstGeom>
        </p:spPr>
        <p:txBody>
          <a:bodyPr vert="horz" lIns="105897" tIns="52948" rIns="105897" bIns="52948" rtlCol="0" anchor="b"/>
          <a:lstStyle>
            <a:lvl1pPr algn="r">
              <a:defRPr sz="1400"/>
            </a:lvl1pPr>
          </a:lstStyle>
          <a:p>
            <a:fld id="{19067914-B053-49AF-8194-2838AF5D3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0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01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5C60-DA4B-4540-A212-592C4B419C38}" type="datetime1">
              <a:rPr lang="en-US" smtClean="0"/>
              <a:t>10-Mar-22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CF3-E7FD-47BE-B8EF-744CD53C7272}" type="datetime1">
              <a:rPr lang="en-US" smtClean="0"/>
              <a:t>10-Mar-22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E0DFF-2C2C-41AC-8AA7-93AD627AB1A3}" type="datetime1">
              <a:rPr lang="en-US" smtClean="0"/>
              <a:t>10-Mar-22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1197-9A52-47CF-A027-EFFB190B395B}" type="datetime1">
              <a:rPr lang="en-US" smtClean="0"/>
              <a:t>10-Mar-22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23E6-8D26-48A7-A93F-8D32B4E1623C}" type="datetime1">
              <a:rPr lang="en-US" smtClean="0"/>
              <a:t>10-Mar-22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2"/>
          <a:ext cx="132196" cy="11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32196" cy="113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81176" y="4810749"/>
            <a:ext cx="149892" cy="1046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680">
                <a:solidFill>
                  <a:schemeClr val="tx1"/>
                </a:solidFill>
              </a:defRPr>
            </a:lvl1pPr>
          </a:lstStyle>
          <a:p>
            <a:fld id="{5E362D5A-1888-48AC-A5B9-A7B7BF972692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10156" y="113624"/>
            <a:ext cx="7284048" cy="27225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lang="en-US" sz="1769" b="1" kern="1200" dirty="0" smtClean="0">
                <a:solidFill>
                  <a:schemeClr val="bg2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  <a:lvl2pPr marL="197480" indent="0">
              <a:buNone/>
              <a:defRPr/>
            </a:lvl2pPr>
            <a:lvl3pPr marL="394962" indent="0">
              <a:buNone/>
              <a:defRPr/>
            </a:lvl3pPr>
            <a:lvl4pPr marL="528970" indent="0">
              <a:buNone/>
              <a:defRPr/>
            </a:lvl4pPr>
            <a:lvl5pPr marL="664150" indent="0">
              <a:buNone/>
              <a:defRPr/>
            </a:lvl5pPr>
          </a:lstStyle>
          <a:p>
            <a:pPr lvl="0"/>
            <a:r>
              <a:rPr lang="en-GB" noProof="0" dirty="0"/>
              <a:t>[…]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7" hasCustomPrompt="1"/>
            <p:custDataLst>
              <p:tags r:id="rId4"/>
            </p:custDataLst>
          </p:nvPr>
        </p:nvSpPr>
        <p:spPr>
          <a:xfrm>
            <a:off x="210156" y="375901"/>
            <a:ext cx="7284048" cy="20928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lang="en-US" sz="1360" b="0" kern="1200" dirty="0" smtClean="0">
                <a:solidFill>
                  <a:schemeClr val="bg2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  <a:lvl2pPr marL="197480" indent="0">
              <a:buNone/>
              <a:defRPr/>
            </a:lvl2pPr>
            <a:lvl3pPr marL="394962" indent="0">
              <a:buNone/>
              <a:defRPr/>
            </a:lvl3pPr>
            <a:lvl4pPr marL="528970" indent="0">
              <a:buNone/>
              <a:defRPr/>
            </a:lvl4pPr>
            <a:lvl5pPr marL="664150" indent="0">
              <a:buNone/>
              <a:defRPr/>
            </a:lvl5pPr>
          </a:lstStyle>
          <a:p>
            <a:pPr lvl="0"/>
            <a:r>
              <a:rPr lang="en-GB" noProof="0" dirty="0"/>
              <a:t>[…]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583139"/>
            <a:ext cx="9144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043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872228"/>
            <a:ext cx="504190" cy="125095"/>
          </a:xfrm>
          <a:custGeom>
            <a:avLst/>
            <a:gdLst/>
            <a:ahLst/>
            <a:cxnLst/>
            <a:rect l="l" t="t" r="r" b="b"/>
            <a:pathLst>
              <a:path w="504190" h="125095">
                <a:moveTo>
                  <a:pt x="504063" y="0"/>
                </a:moveTo>
                <a:lnTo>
                  <a:pt x="0" y="0"/>
                </a:lnTo>
                <a:lnTo>
                  <a:pt x="0" y="124841"/>
                </a:lnTo>
                <a:lnTo>
                  <a:pt x="504063" y="124841"/>
                </a:lnTo>
                <a:lnTo>
                  <a:pt x="504063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92" y="52273"/>
            <a:ext cx="8992615" cy="208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351914"/>
            <a:ext cx="8278495" cy="2326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1D5B0-1A52-48BF-8428-DFE2F6B5EB41}" type="datetime1">
              <a:rPr lang="en-US" smtClean="0"/>
              <a:t>10-Mar-22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2231" y="4865462"/>
            <a:ext cx="173990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982EF1-69AE-4277-90DA-21C3EA469A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66" r="13964"/>
          <a:stretch>
            <a:fillRect/>
          </a:stretch>
        </p:blipFill>
        <p:spPr>
          <a:xfrm>
            <a:off x="4764084" y="0"/>
            <a:ext cx="4379916" cy="51435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92B8E5C5-79DD-4C01-9F1B-14674657E852}"/>
              </a:ext>
            </a:extLst>
          </p:cNvPr>
          <p:cNvSpPr/>
          <p:nvPr/>
        </p:nvSpPr>
        <p:spPr>
          <a:xfrm>
            <a:off x="1703572" y="3454838"/>
            <a:ext cx="3060512" cy="1688663"/>
          </a:xfrm>
          <a:prstGeom prst="rect">
            <a:avLst/>
          </a:prstGeom>
          <a:solidFill>
            <a:srgbClr val="FF6600"/>
          </a:solidFill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FDDAF0-6912-4E3A-92FC-3057CB94FC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32"/>
          <a:stretch>
            <a:fillRect/>
          </a:stretch>
        </p:blipFill>
        <p:spPr>
          <a:xfrm>
            <a:off x="0" y="3454838"/>
            <a:ext cx="1828323" cy="168866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8E87676-C2A2-4307-B63F-F7B14E9B68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5190" y="133350"/>
            <a:ext cx="1137942" cy="80705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B7D29EA-A6FD-439D-BC41-E0B63C0A7BF1}"/>
              </a:ext>
            </a:extLst>
          </p:cNvPr>
          <p:cNvSpPr txBox="1"/>
          <p:nvPr/>
        </p:nvSpPr>
        <p:spPr>
          <a:xfrm>
            <a:off x="74888" y="858416"/>
            <a:ext cx="3965798" cy="21294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0"/>
              </a:lnSpc>
            </a:pPr>
            <a:r>
              <a:rPr lang="en-US" sz="2400" b="1" dirty="0">
                <a:solidFill>
                  <a:srgbClr val="01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Trade Services:</a:t>
            </a:r>
          </a:p>
          <a:p>
            <a:pPr>
              <a:lnSpc>
                <a:spcPts val="3410"/>
              </a:lnSpc>
            </a:pPr>
            <a:r>
              <a:rPr lang="en-US" sz="2400" b="1" dirty="0" err="1">
                <a:solidFill>
                  <a:srgbClr val="01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</a:t>
            </a:r>
            <a:r>
              <a:rPr lang="ro-RO" sz="2400" b="1" dirty="0">
                <a:solidFill>
                  <a:srgbClr val="01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ție pe Dunăre, de la Constanța până la Kelheim</a:t>
            </a:r>
            <a:endParaRPr lang="en-US" sz="2400" b="1" dirty="0">
              <a:solidFill>
                <a:srgbClr val="01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10"/>
              </a:lnSpc>
            </a:pPr>
            <a:r>
              <a:rPr lang="en-US" sz="1600" b="1" i="1" dirty="0">
                <a:solidFill>
                  <a:srgbClr val="01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TTS: The Danube expedition, from </a:t>
            </a:r>
            <a:r>
              <a:rPr lang="en-US" sz="1600" b="1" i="1" dirty="0" err="1">
                <a:solidFill>
                  <a:srgbClr val="01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</a:t>
            </a:r>
            <a:r>
              <a:rPr lang="ro-RO" sz="1600" b="1" i="1" dirty="0">
                <a:solidFill>
                  <a:srgbClr val="01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ța to Kelheim</a:t>
            </a:r>
            <a:endParaRPr lang="en-US" sz="1600" b="1" i="1" dirty="0">
              <a:solidFill>
                <a:srgbClr val="01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32492DD-6801-4A43-BFD4-ADF57756603C}"/>
              </a:ext>
            </a:extLst>
          </p:cNvPr>
          <p:cNvGrpSpPr/>
          <p:nvPr/>
        </p:nvGrpSpPr>
        <p:grpSpPr>
          <a:xfrm>
            <a:off x="1761571" y="4476750"/>
            <a:ext cx="2046177" cy="749116"/>
            <a:chOff x="-1364120" y="2352861"/>
            <a:chExt cx="5456471" cy="1997642"/>
          </a:xfrm>
        </p:grpSpPr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7847FE7C-6EE0-424E-A03E-387D9C60E40F}"/>
                </a:ext>
              </a:extLst>
            </p:cNvPr>
            <p:cNvSpPr/>
            <p:nvPr/>
          </p:nvSpPr>
          <p:spPr>
            <a:xfrm>
              <a:off x="0" y="3710299"/>
              <a:ext cx="2728235" cy="4832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CA86DEB-428B-4ED6-A3C2-0A4F3CDB86A0}"/>
                </a:ext>
              </a:extLst>
            </p:cNvPr>
            <p:cNvSpPr txBox="1"/>
            <p:nvPr/>
          </p:nvSpPr>
          <p:spPr>
            <a:xfrm>
              <a:off x="-1364120" y="2352861"/>
              <a:ext cx="5456471" cy="19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sz="15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Februarie</a:t>
              </a:r>
              <a:r>
                <a:rPr lang="en-US" sz="15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2022</a:t>
              </a:r>
            </a:p>
            <a:p>
              <a:pPr algn="ctr">
                <a:lnSpc>
                  <a:spcPts val="1950"/>
                </a:lnSpc>
              </a:pPr>
              <a:r>
                <a:rPr lang="en-US" sz="1200" i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February 2022</a:t>
              </a:r>
            </a:p>
            <a:p>
              <a:pPr>
                <a:lnSpc>
                  <a:spcPts val="1950"/>
                </a:lnSpc>
              </a:pPr>
              <a:endParaRPr 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4254A5-D92E-4286-8047-59F21F4D01A7}"/>
              </a:ext>
            </a:extLst>
          </p:cNvPr>
          <p:cNvSpPr txBox="1"/>
          <p:nvPr/>
        </p:nvSpPr>
        <p:spPr>
          <a:xfrm>
            <a:off x="52203" y="2876550"/>
            <a:ext cx="47118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>
                <a:solidFill>
                  <a:srgbClr val="FF6600"/>
                </a:solidFill>
              </a:rPr>
              <a:t>Rezultate</a:t>
            </a:r>
            <a:r>
              <a:rPr lang="en-US" b="1" i="1" dirty="0">
                <a:solidFill>
                  <a:srgbClr val="FF6600"/>
                </a:solidFill>
              </a:rPr>
              <a:t> </a:t>
            </a:r>
            <a:r>
              <a:rPr lang="en-US" b="1" i="1" dirty="0" err="1">
                <a:solidFill>
                  <a:srgbClr val="FF6600"/>
                </a:solidFill>
              </a:rPr>
              <a:t>anului</a:t>
            </a:r>
            <a:r>
              <a:rPr lang="en-US" b="1" i="1" dirty="0">
                <a:solidFill>
                  <a:srgbClr val="FF6600"/>
                </a:solidFill>
              </a:rPr>
              <a:t> 2021</a:t>
            </a:r>
          </a:p>
          <a:p>
            <a:pPr algn="r"/>
            <a:r>
              <a:rPr lang="en-US" sz="1600" b="1" i="1" dirty="0">
                <a:solidFill>
                  <a:srgbClr val="FF6600"/>
                </a:solidFill>
              </a:rPr>
              <a:t>2021 Results</a:t>
            </a:r>
          </a:p>
        </p:txBody>
      </p:sp>
    </p:spTree>
    <p:extLst>
      <p:ext uri="{BB962C8B-B14F-4D97-AF65-F5344CB8AC3E}">
        <p14:creationId xmlns:p14="http://schemas.microsoft.com/office/powerpoint/2010/main" val="39426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173" y="274509"/>
            <a:ext cx="8610981" cy="193002"/>
          </a:xfrm>
          <a:prstGeom prst="rect">
            <a:avLst/>
          </a:prstGeom>
          <a:solidFill>
            <a:srgbClr val="111564"/>
          </a:solidFill>
        </p:spPr>
        <p:txBody>
          <a:bodyPr vert="horz" wrap="square" lIns="0" tIns="8255" rIns="0" bIns="0" rtlCol="0">
            <a:spAutoFit/>
          </a:bodyPr>
          <a:lstStyle/>
          <a:p>
            <a:pPr marL="12065">
              <a:spcBef>
                <a:spcPts val="65"/>
              </a:spcBef>
            </a:pPr>
            <a:r>
              <a:rPr lang="ro-RO" sz="1200" b="1" dirty="0">
                <a:solidFill>
                  <a:srgbClr val="FFFFFF"/>
                </a:solidFill>
                <a:latin typeface="Arial"/>
                <a:cs typeface="Arial"/>
              </a:rPr>
              <a:t>Performanță financiară solidă / Strong financial performance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249173" y="3649097"/>
            <a:ext cx="13049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525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en-US" spc="-4"/>
              <a:pPr marL="28575">
                <a:spcBef>
                  <a:spcPts val="23"/>
                </a:spcBef>
              </a:pPr>
              <a:t>10</a:t>
            </a:fld>
            <a:endParaRPr spc="-5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72632-166A-40D1-AC7D-7F8773BDA762}"/>
              </a:ext>
            </a:extLst>
          </p:cNvPr>
          <p:cNvSpPr txBox="1">
            <a:spLocks/>
          </p:cNvSpPr>
          <p:nvPr/>
        </p:nvSpPr>
        <p:spPr>
          <a:xfrm>
            <a:off x="332231" y="4865462"/>
            <a:ext cx="173990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pc="-5" smtClean="0"/>
              <a:pPr marL="38100">
                <a:spcBef>
                  <a:spcPts val="30"/>
                </a:spcBef>
              </a:pPr>
              <a:t>10</a:t>
            </a:fld>
            <a:endParaRPr lang="en-US" spc="-5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22C4B-444F-438A-B77E-C179F4FECD1D}"/>
              </a:ext>
            </a:extLst>
          </p:cNvPr>
          <p:cNvSpPr/>
          <p:nvPr/>
        </p:nvSpPr>
        <p:spPr>
          <a:xfrm>
            <a:off x="296551" y="574368"/>
            <a:ext cx="8598276" cy="4291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D7034-1B95-464D-98A4-38EEE465C3BA}"/>
              </a:ext>
            </a:extLst>
          </p:cNvPr>
          <p:cNvSpPr txBox="1"/>
          <p:nvPr/>
        </p:nvSpPr>
        <p:spPr>
          <a:xfrm>
            <a:off x="6265308" y="1359501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28.4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B6F084-FEAF-4DC5-BE14-88987702B696}"/>
              </a:ext>
            </a:extLst>
          </p:cNvPr>
          <p:cNvSpPr txBox="1"/>
          <p:nvPr/>
        </p:nvSpPr>
        <p:spPr>
          <a:xfrm>
            <a:off x="7010396" y="1352550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36.2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F651B-3D57-4418-9F3A-1D6C5EF5D6F0}"/>
              </a:ext>
            </a:extLst>
          </p:cNvPr>
          <p:cNvSpPr txBox="1"/>
          <p:nvPr/>
        </p:nvSpPr>
        <p:spPr>
          <a:xfrm>
            <a:off x="5555655" y="1362620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15.1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FC0A85B-1D48-4700-B0D6-C8D7CC8FD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456567"/>
              </p:ext>
            </p:extLst>
          </p:nvPr>
        </p:nvGraphicFramePr>
        <p:xfrm>
          <a:off x="724873" y="688067"/>
          <a:ext cx="8169954" cy="388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object 3">
            <a:extLst>
              <a:ext uri="{FF2B5EF4-FFF2-40B4-BE49-F238E27FC236}">
                <a16:creationId xmlns:a16="http://schemas.microsoft.com/office/drawing/2014/main" id="{1003FDBB-810F-4A34-AFD3-CEC9C6E65BA2}"/>
              </a:ext>
            </a:extLst>
          </p:cNvPr>
          <p:cNvSpPr txBox="1">
            <a:spLocks/>
          </p:cNvSpPr>
          <p:nvPr/>
        </p:nvSpPr>
        <p:spPr>
          <a:xfrm>
            <a:off x="261970" y="53953"/>
            <a:ext cx="4724907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o-RO" sz="1200" b="1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Indicatori financiari cheie / Key financial indicators</a:t>
            </a:r>
          </a:p>
          <a:p>
            <a:pPr marL="12700">
              <a:spcBef>
                <a:spcPts val="100"/>
              </a:spcBef>
            </a:pPr>
            <a:endParaRPr lang="en-GB" sz="12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9C0062-4664-4450-AA59-C6F83195C818}"/>
              </a:ext>
            </a:extLst>
          </p:cNvPr>
          <p:cNvSpPr txBox="1"/>
          <p:nvPr/>
        </p:nvSpPr>
        <p:spPr>
          <a:xfrm>
            <a:off x="76200" y="837641"/>
            <a:ext cx="2743200" cy="27699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>
                <a:solidFill>
                  <a:schemeClr val="bg1"/>
                </a:solidFill>
                <a:latin typeface="Arial"/>
                <a:cs typeface="Arial"/>
              </a:rPr>
              <a:t>Consolidate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3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B2C1C7E-B030-47AF-9D8E-6C853DFDE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810198"/>
              </p:ext>
            </p:extLst>
          </p:nvPr>
        </p:nvGraphicFramePr>
        <p:xfrm>
          <a:off x="990600" y="762530"/>
          <a:ext cx="7215943" cy="396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249173" y="274509"/>
            <a:ext cx="8610981" cy="193002"/>
          </a:xfrm>
          <a:prstGeom prst="rect">
            <a:avLst/>
          </a:prstGeom>
          <a:solidFill>
            <a:srgbClr val="111564"/>
          </a:solidFill>
        </p:spPr>
        <p:txBody>
          <a:bodyPr vert="horz" wrap="square" lIns="0" tIns="8255" rIns="0" bIns="0" rtlCol="0">
            <a:spAutoFit/>
          </a:bodyPr>
          <a:lstStyle/>
          <a:p>
            <a:pPr marL="12065">
              <a:spcBef>
                <a:spcPts val="65"/>
              </a:spcBef>
            </a:pPr>
            <a:r>
              <a:rPr lang="ro-RO" sz="1200" b="1" dirty="0">
                <a:solidFill>
                  <a:srgbClr val="FFFFFF"/>
                </a:solidFill>
                <a:latin typeface="Arial"/>
                <a:cs typeface="Arial"/>
              </a:rPr>
              <a:t>Performanță financiară solidă / Strong financial performance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249173" y="3649097"/>
            <a:ext cx="13049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525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en-US" spc="-4"/>
              <a:pPr marL="28575">
                <a:spcBef>
                  <a:spcPts val="23"/>
                </a:spcBef>
              </a:pPr>
              <a:t>11</a:t>
            </a:fld>
            <a:endParaRPr spc="-5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72632-166A-40D1-AC7D-7F8773BDA762}"/>
              </a:ext>
            </a:extLst>
          </p:cNvPr>
          <p:cNvSpPr txBox="1">
            <a:spLocks/>
          </p:cNvSpPr>
          <p:nvPr/>
        </p:nvSpPr>
        <p:spPr>
          <a:xfrm>
            <a:off x="332231" y="4865462"/>
            <a:ext cx="173990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pc="-5" smtClean="0"/>
              <a:pPr marL="38100">
                <a:spcBef>
                  <a:spcPts val="30"/>
                </a:spcBef>
              </a:pPr>
              <a:t>11</a:t>
            </a:fld>
            <a:endParaRPr lang="en-US" spc="-5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22C4B-444F-438A-B77E-C179F4FECD1D}"/>
              </a:ext>
            </a:extLst>
          </p:cNvPr>
          <p:cNvSpPr/>
          <p:nvPr/>
        </p:nvSpPr>
        <p:spPr>
          <a:xfrm>
            <a:off x="296551" y="574368"/>
            <a:ext cx="8598276" cy="4291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D7034-1B95-464D-98A4-38EEE465C3BA}"/>
              </a:ext>
            </a:extLst>
          </p:cNvPr>
          <p:cNvSpPr txBox="1"/>
          <p:nvPr/>
        </p:nvSpPr>
        <p:spPr>
          <a:xfrm>
            <a:off x="5838659" y="1428750"/>
            <a:ext cx="567694" cy="214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1.3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B6F084-FEAF-4DC5-BE14-88987702B696}"/>
              </a:ext>
            </a:extLst>
          </p:cNvPr>
          <p:cNvSpPr txBox="1"/>
          <p:nvPr/>
        </p:nvSpPr>
        <p:spPr>
          <a:xfrm>
            <a:off x="6445068" y="1428750"/>
            <a:ext cx="567694" cy="214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9.0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F651B-3D57-4418-9F3A-1D6C5EF5D6F0}"/>
              </a:ext>
            </a:extLst>
          </p:cNvPr>
          <p:cNvSpPr txBox="1"/>
          <p:nvPr/>
        </p:nvSpPr>
        <p:spPr>
          <a:xfrm>
            <a:off x="5207388" y="1428750"/>
            <a:ext cx="567694" cy="214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6.4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003FDBB-810F-4A34-AFD3-CEC9C6E65BA2}"/>
              </a:ext>
            </a:extLst>
          </p:cNvPr>
          <p:cNvSpPr txBox="1">
            <a:spLocks/>
          </p:cNvSpPr>
          <p:nvPr/>
        </p:nvSpPr>
        <p:spPr>
          <a:xfrm>
            <a:off x="261970" y="53953"/>
            <a:ext cx="4724907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o-RO" sz="1200" b="1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Indicatori financiari cheie / Key </a:t>
            </a:r>
            <a:r>
              <a:rPr lang="ro-RO" sz="1200" b="1" kern="0" spc="-5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ro-RO" sz="1200" b="1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b="1" kern="0" spc="-5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ro-RO" sz="1200" b="1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Individual </a:t>
            </a:r>
          </a:p>
          <a:p>
            <a:pPr marL="12700">
              <a:spcBef>
                <a:spcPts val="100"/>
              </a:spcBef>
            </a:pPr>
            <a:endParaRPr lang="en-GB" sz="12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BC9AA2-A80A-4223-B944-26B486611FD4}"/>
              </a:ext>
            </a:extLst>
          </p:cNvPr>
          <p:cNvSpPr txBox="1"/>
          <p:nvPr/>
        </p:nvSpPr>
        <p:spPr>
          <a:xfrm>
            <a:off x="76200" y="837641"/>
            <a:ext cx="2743200" cy="27699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>
                <a:solidFill>
                  <a:schemeClr val="bg1"/>
                </a:solidFill>
                <a:latin typeface="Arial"/>
                <a:cs typeface="Arial"/>
              </a:rPr>
              <a:t>Individuale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982EF1-69AE-4277-90DA-21C3EA469A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66" r="13964"/>
          <a:stretch>
            <a:fillRect/>
          </a:stretch>
        </p:blipFill>
        <p:spPr>
          <a:xfrm>
            <a:off x="4764084" y="0"/>
            <a:ext cx="4379916" cy="51435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92B8E5C5-79DD-4C01-9F1B-14674657E852}"/>
              </a:ext>
            </a:extLst>
          </p:cNvPr>
          <p:cNvSpPr/>
          <p:nvPr/>
        </p:nvSpPr>
        <p:spPr>
          <a:xfrm>
            <a:off x="1703572" y="3454838"/>
            <a:ext cx="3060512" cy="1688663"/>
          </a:xfrm>
          <a:prstGeom prst="rect">
            <a:avLst/>
          </a:prstGeom>
          <a:solidFill>
            <a:srgbClr val="FF6600"/>
          </a:solidFill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FDDAF0-6912-4E3A-92FC-3057CB94FC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32"/>
          <a:stretch>
            <a:fillRect/>
          </a:stretch>
        </p:blipFill>
        <p:spPr>
          <a:xfrm>
            <a:off x="0" y="3454838"/>
            <a:ext cx="1828323" cy="168866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8E87676-C2A2-4307-B63F-F7B14E9B68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8600" y="112660"/>
            <a:ext cx="1137942" cy="80705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B7D29EA-A6FD-439D-BC41-E0B63C0A7BF1}"/>
              </a:ext>
            </a:extLst>
          </p:cNvPr>
          <p:cNvSpPr txBox="1"/>
          <p:nvPr/>
        </p:nvSpPr>
        <p:spPr>
          <a:xfrm>
            <a:off x="236036" y="1129746"/>
            <a:ext cx="4528047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0"/>
              </a:lnSpc>
            </a:pPr>
            <a:r>
              <a:rPr lang="ro-RO" sz="3200" b="1" dirty="0">
                <a:solidFill>
                  <a:srgbClr val="01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Grupul </a:t>
            </a:r>
            <a:r>
              <a:rPr lang="en-US" sz="3200" b="1" dirty="0">
                <a:solidFill>
                  <a:srgbClr val="01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TTS:</a:t>
            </a:r>
          </a:p>
          <a:p>
            <a:pPr>
              <a:lnSpc>
                <a:spcPts val="3410"/>
              </a:lnSpc>
            </a:pPr>
            <a:r>
              <a:rPr lang="en-US" sz="3200" b="1" dirty="0" err="1">
                <a:solidFill>
                  <a:srgbClr val="01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</a:t>
            </a:r>
            <a:r>
              <a:rPr lang="ro-RO" sz="3200" b="1" dirty="0">
                <a:solidFill>
                  <a:srgbClr val="0138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ție pe Dunăre, de la Constanța până la Kelheim</a:t>
            </a:r>
            <a:endParaRPr lang="en-US" sz="3200" b="1" dirty="0">
              <a:solidFill>
                <a:srgbClr val="01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10"/>
              </a:lnSpc>
            </a:pPr>
            <a:endParaRPr lang="en-US" sz="3200" b="1" dirty="0">
              <a:solidFill>
                <a:srgbClr val="0138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32492DD-6801-4A43-BFD4-ADF57756603C}"/>
              </a:ext>
            </a:extLst>
          </p:cNvPr>
          <p:cNvGrpSpPr/>
          <p:nvPr/>
        </p:nvGrpSpPr>
        <p:grpSpPr>
          <a:xfrm>
            <a:off x="2273116" y="3587283"/>
            <a:ext cx="2046177" cy="1416627"/>
            <a:chOff x="0" y="-19051"/>
            <a:chExt cx="5456471" cy="3777672"/>
          </a:xfrm>
        </p:grpSpPr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7847FE7C-6EE0-424E-A03E-387D9C60E40F}"/>
                </a:ext>
              </a:extLst>
            </p:cNvPr>
            <p:cNvSpPr/>
            <p:nvPr/>
          </p:nvSpPr>
          <p:spPr>
            <a:xfrm>
              <a:off x="0" y="3710299"/>
              <a:ext cx="2728235" cy="4832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CA86DEB-428B-4ED6-A3C2-0A4F3CDB86A0}"/>
                </a:ext>
              </a:extLst>
            </p:cNvPr>
            <p:cNvSpPr txBox="1"/>
            <p:nvPr/>
          </p:nvSpPr>
          <p:spPr>
            <a:xfrm>
              <a:off x="0" y="-19051"/>
              <a:ext cx="5456471" cy="3419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ro-RO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 Relația cu Investitorii</a:t>
              </a:r>
              <a:r>
                <a:rPr lang="en-US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investor.relations@tts-group.ro</a:t>
              </a:r>
            </a:p>
            <a:p>
              <a:pPr>
                <a:lnSpc>
                  <a:spcPts val="1950"/>
                </a:lnSpc>
              </a:pPr>
              <a:r>
                <a:rPr lang="en-US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Website: http://www.tts-group.ro/</a:t>
              </a:r>
            </a:p>
            <a:p>
              <a:pPr>
                <a:lnSpc>
                  <a:spcPts val="1950"/>
                </a:lnSpc>
              </a:pPr>
              <a:r>
                <a:rPr lang="ro-RO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Simbol </a:t>
              </a:r>
              <a:r>
                <a:rPr lang="en-US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BVB : TTS</a:t>
              </a:r>
            </a:p>
            <a:p>
              <a:pPr>
                <a:lnSpc>
                  <a:spcPts val="1950"/>
                </a:lnSpc>
              </a:pPr>
              <a:endPara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98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819150"/>
            <a:ext cx="8610599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21959"/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Prezentul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parte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vânzare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emisiune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oricărei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cumpărare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subscriere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acțiuni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filialele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sale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jurisdicție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începe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parte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conținutului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faptul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pus la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dispoziție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vreun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parte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conținutul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distribuiriea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invocată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legătură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decizie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investiție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contractantului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referitoare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recomandare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prezentări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 au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 fi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supuse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actualizării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revizuirii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modificării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modificării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citează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fiind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en-GB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 include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anticipative, care se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bazează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așteptările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ipotezele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evenimentele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viitoare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afirmații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 include,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afirmații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incluzând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precum „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țintă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„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„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aștepta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„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țintă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„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intenționează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„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„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„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,„Plan ”, „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”, „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”,„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”, „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”, „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”, „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fi”, „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termeni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similar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acestora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anticipative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fapte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anticipative, precum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supuse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riscurilor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cunoscute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necunoscute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incertitudinilor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ipotezelor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TTS (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sale,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afacerea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tendințele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operațională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cheltuielile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capital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viitoare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achizițiile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vând în vedere </a:t>
            </a:r>
            <a:r>
              <a:rPr lang="ro-RO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riscuri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incertitudini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ipoteze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evenimentele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anticipative pot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performanțele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realizările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semnificativ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viitoare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performanță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realizări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pot fi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exprimat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 document.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o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declarație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garanție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îndeplini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declarație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anticipativă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obține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 ca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semnificativ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exprimate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Performanța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anterioară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ghid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performanța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viitoare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anticipative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vorbesc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data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prezentei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prezentări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nimeni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se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angajează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lanseze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nicio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revizuire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anticipative, fie ca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evenimente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viitoar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Nicio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declarație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 o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profitului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consecință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încredere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nejustificată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nicio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declarație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anticipativă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Anumite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piață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surse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terțe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părți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sondajele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terțe părți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afirmă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obținute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surse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considerate a fi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fiabile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nicio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garanție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exactității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exhaustivității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acestor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ompania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rezonabil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acestpublicații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sondaje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pregătită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o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renume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niciunul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dintr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Acționari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Broker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niciuna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filialele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filialele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consilierii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anumite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piață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cercetările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estimări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 ale 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ompaniei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cunoștințele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experiența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conducerii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piețele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operează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TTS (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rezonabil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cercetări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estimări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rezonabile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fiabile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precum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ipotezele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 au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nicio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acuratețe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exhaustivitate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supuse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modificărilor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consecință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bazeze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nicio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piață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supuse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ajustărilor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rotunjire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consecință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discrepanțe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totaluri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sumelor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enumerate se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datorează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rotunjirii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Anumite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exploatare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referitoare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au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cazuri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bazează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estimări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managementului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 fi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include,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anumite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măsuri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non-IFRS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măsuri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operaționale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care nu au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supuse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nicio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perioadă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pot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semnificativ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măsurile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titluri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măsuri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suplimentare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izolat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alternative la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măsurile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starea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operațiunilor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fluxurile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numerar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conformitate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IFRS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consolidate.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Măsurile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operaționale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non-IFRS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pot fi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măsurile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titluri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companii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Informațiile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au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kern="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verificate</a:t>
            </a:r>
            <a:r>
              <a:rPr lang="en-GB" sz="700" kern="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independent.</a:t>
            </a: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ro-RO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en-GB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1959"/>
            <a:endParaRPr lang="en-US" sz="700" kern="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10"/>
          <p:cNvSpPr txBox="1"/>
          <p:nvPr/>
        </p:nvSpPr>
        <p:spPr>
          <a:xfrm>
            <a:off x="161125" y="727"/>
            <a:ext cx="495350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o-RO" sz="2000" b="1" dirty="0">
                <a:solidFill>
                  <a:srgbClr val="FF6600"/>
                </a:solidFill>
                <a:latin typeface="Arial"/>
                <a:ea typeface="+mj-ea"/>
                <a:cs typeface="Arial"/>
              </a:rPr>
              <a:t>Delimitare legală</a:t>
            </a:r>
          </a:p>
          <a:p>
            <a:pPr marL="12700">
              <a:spcBef>
                <a:spcPts val="100"/>
              </a:spcBef>
            </a:pPr>
            <a:r>
              <a:rPr lang="ro-RO" sz="1600" b="1" i="1" dirty="0">
                <a:solidFill>
                  <a:srgbClr val="FF6600"/>
                </a:solidFill>
                <a:latin typeface="Arial"/>
                <a:ea typeface="+mj-ea"/>
                <a:cs typeface="Arial"/>
              </a:rPr>
              <a:t>Legal Discalimer</a:t>
            </a:r>
            <a:endParaRPr lang="en-GB" sz="1600" b="1" i="1" dirty="0">
              <a:solidFill>
                <a:srgbClr val="FF66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01FF4-A133-4F45-AAFA-89EDD1B52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362D5A-1888-48AC-A5B9-A7B7BF97269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7531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oat, water, sky, ship&#10;&#10;Description automatically generated">
            <a:extLst>
              <a:ext uri="{FF2B5EF4-FFF2-40B4-BE49-F238E27FC236}">
                <a16:creationId xmlns:a16="http://schemas.microsoft.com/office/drawing/2014/main" id="{D30FC455-4C23-45C0-BBC3-F85F9E742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33689" b="1"/>
          <a:stretch/>
        </p:blipFill>
        <p:spPr>
          <a:xfrm>
            <a:off x="3082596" y="7"/>
            <a:ext cx="6061405" cy="5143493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4BFCC-5A0D-4FCA-8D9F-74B94D8E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52550"/>
            <a:ext cx="3962400" cy="1564901"/>
          </a:xfrm>
        </p:spPr>
        <p:txBody>
          <a:bodyPr vert="horz" wrap="square" lIns="68580" tIns="34290" rIns="68580" bIns="34290" rtlCol="0" anchor="b">
            <a:normAutofit/>
          </a:bodyPr>
          <a:lstStyle/>
          <a:p>
            <a:pPr algn="l"/>
            <a:r>
              <a:rPr lang="ro-RO" sz="2700" dirty="0">
                <a:latin typeface="Arial" panose="020B0604020202020204" pitchFamily="34" charset="0"/>
                <a:cs typeface="Arial" panose="020B0604020202020204" pitchFamily="34" charset="0"/>
              </a:rPr>
              <a:t>Rezultate Anuale 2021</a:t>
            </a:r>
            <a:br>
              <a:rPr lang="ro-RO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i="1" dirty="0">
                <a:latin typeface="Arial" panose="020B0604020202020204" pitchFamily="34" charset="0"/>
                <a:cs typeface="Arial" panose="020B0604020202020204" pitchFamily="34" charset="0"/>
              </a:rPr>
              <a:t>2021 Yearly Results</a:t>
            </a:r>
            <a:endParaRPr lang="en-US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E3630-648E-4943-882E-0D9C18F6CC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pc="-5" smtClean="0"/>
              <a:t>3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17258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7C285-CF06-4BD6-BD12-6A579750AD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pc="-5" smtClean="0"/>
              <a:t>4</a:t>
            </a:fld>
            <a:endParaRPr lang="en-US" spc="-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823B5-EDD6-4A7F-8B6C-F790D96C26A1}"/>
              </a:ext>
            </a:extLst>
          </p:cNvPr>
          <p:cNvSpPr txBox="1"/>
          <p:nvPr/>
        </p:nvSpPr>
        <p:spPr>
          <a:xfrm>
            <a:off x="76200" y="895350"/>
            <a:ext cx="8991600" cy="27699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Arial"/>
                <a:cs typeface="Arial"/>
              </a:rPr>
              <a:t>Aspecte</a:t>
            </a: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o-RO" sz="1200" b="1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sz="1200" b="1" dirty="0" err="1">
                <a:solidFill>
                  <a:schemeClr val="bg1"/>
                </a:solidFill>
                <a:latin typeface="Arial"/>
                <a:cs typeface="Arial"/>
              </a:rPr>
              <a:t>heie</a:t>
            </a:r>
            <a:r>
              <a:rPr lang="ro-RO" sz="1200" b="1" dirty="0">
                <a:solidFill>
                  <a:schemeClr val="bg1"/>
                </a:solidFill>
                <a:latin typeface="Arial"/>
                <a:cs typeface="Arial"/>
              </a:rPr>
              <a:t> – Raportare Anuală 2021</a:t>
            </a: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 			 </a:t>
            </a:r>
            <a:r>
              <a:rPr lang="ro-RO" sz="1200" b="1" dirty="0">
                <a:solidFill>
                  <a:schemeClr val="bg1"/>
                </a:solidFill>
                <a:latin typeface="Arial"/>
                <a:cs typeface="Arial"/>
              </a:rPr>
              <a:t>Key Aspects – Annual Reporting 2021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E1E3B4A-D8CE-4E1A-85FF-E93253F43ACE}"/>
              </a:ext>
            </a:extLst>
          </p:cNvPr>
          <p:cNvSpPr txBox="1"/>
          <p:nvPr/>
        </p:nvSpPr>
        <p:spPr>
          <a:xfrm>
            <a:off x="192943" y="197308"/>
            <a:ext cx="8798657" cy="452047"/>
          </a:xfrm>
          <a:prstGeom prst="rect">
            <a:avLst/>
          </a:prstGeom>
          <a:solidFill>
            <a:srgbClr val="111564"/>
          </a:solidFill>
        </p:spPr>
        <p:txBody>
          <a:bodyPr vert="horz" wrap="square" lIns="0" tIns="825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ro-R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activitate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anului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revenire</a:t>
            </a:r>
            <a:r>
              <a:rPr lang="ro-RO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niveluri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pre-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pandemie</a:t>
            </a:r>
            <a:endParaRPr lang="ro-RO" sz="14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ro-RO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volume of 2021 activity, returning to pre-pandemic levels</a:t>
            </a:r>
            <a:endParaRPr lang="en-U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B6A09-DED7-4E76-A5F4-73F2C616BACB}"/>
              </a:ext>
            </a:extLst>
          </p:cNvPr>
          <p:cNvSpPr txBox="1"/>
          <p:nvPr/>
        </p:nvSpPr>
        <p:spPr>
          <a:xfrm>
            <a:off x="315594" y="1390436"/>
            <a:ext cx="3592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Creștere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ro-RO" sz="1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cifrei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afaceri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Grupului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TTS </a:t>
            </a:r>
            <a:r>
              <a:rPr lang="ro-RO" sz="1000" dirty="0">
                <a:latin typeface="Arial" panose="020B0604020202020204" pitchFamily="34" charset="0"/>
                <a:cs typeface="Arial" panose="020B0604020202020204" pitchFamily="34" charset="0"/>
              </a:rPr>
              <a:t>în 2021/2020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3F8FCE3D-D353-4A09-A3F2-C82095BF5E32}"/>
              </a:ext>
            </a:extLst>
          </p:cNvPr>
          <p:cNvSpPr/>
          <p:nvPr/>
        </p:nvSpPr>
        <p:spPr>
          <a:xfrm flipV="1">
            <a:off x="152400" y="1857015"/>
            <a:ext cx="8798656" cy="28935"/>
          </a:xfrm>
          <a:prstGeom prst="line">
            <a:avLst/>
          </a:prstGeom>
        </p:spPr>
        <p:style>
          <a:lnRef idx="2">
            <a:schemeClr val="accent6">
              <a:shade val="50000"/>
              <a:hueOff val="-184678"/>
              <a:satOff val="12312"/>
              <a:lumOff val="16074"/>
              <a:alphaOff val="0"/>
            </a:schemeClr>
          </a:lnRef>
          <a:fillRef idx="1">
            <a:schemeClr val="accent6">
              <a:shade val="50000"/>
              <a:hueOff val="-184678"/>
              <a:satOff val="12312"/>
              <a:lumOff val="16074"/>
              <a:alphaOff val="0"/>
            </a:schemeClr>
          </a:fillRef>
          <a:effectRef idx="0">
            <a:schemeClr val="accent6">
              <a:shade val="50000"/>
              <a:hueOff val="-184678"/>
              <a:satOff val="12312"/>
              <a:lumOff val="16074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61BFC-F941-4ADF-A919-C33C8C64276E}"/>
              </a:ext>
            </a:extLst>
          </p:cNvPr>
          <p:cNvSpPr txBox="1"/>
          <p:nvPr/>
        </p:nvSpPr>
        <p:spPr>
          <a:xfrm>
            <a:off x="315594" y="2034978"/>
            <a:ext cx="3505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000" dirty="0" err="1">
                <a:effectLst/>
                <a:latin typeface="Arial" panose="020B0604020202020204" pitchFamily="34" charset="0"/>
              </a:rPr>
              <a:t>Volumul</a:t>
            </a:r>
            <a:r>
              <a:rPr lang="en-US" sz="1000" dirty="0">
                <a:effectLst/>
                <a:latin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</a:rPr>
              <a:t>mărfurilor</a:t>
            </a:r>
            <a:r>
              <a:rPr lang="en-US" sz="1000" dirty="0">
                <a:effectLst/>
                <a:latin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</a:rPr>
              <a:t>transportate</a:t>
            </a:r>
            <a:r>
              <a:rPr lang="en-US" sz="1000" dirty="0">
                <a:effectLst/>
                <a:latin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</a:rPr>
              <a:t>și</a:t>
            </a:r>
            <a:r>
              <a:rPr lang="en-US" sz="1000" dirty="0">
                <a:effectLst/>
                <a:latin typeface="Arial" panose="020B0604020202020204" pitchFamily="34" charset="0"/>
              </a:rPr>
              <a:t> operate de </a:t>
            </a:r>
            <a:r>
              <a:rPr lang="en-US" sz="1000" dirty="0" err="1">
                <a:effectLst/>
                <a:latin typeface="Arial" panose="020B0604020202020204" pitchFamily="34" charset="0"/>
              </a:rPr>
              <a:t>Grupul</a:t>
            </a:r>
            <a:r>
              <a:rPr lang="en-US" sz="1000" dirty="0">
                <a:effectLst/>
                <a:latin typeface="Arial" panose="020B0604020202020204" pitchFamily="34" charset="0"/>
              </a:rPr>
              <a:t> TTS  </a:t>
            </a:r>
            <a:r>
              <a:rPr lang="en-US" sz="1000" b="1" dirty="0">
                <a:effectLst/>
                <a:latin typeface="Arial" panose="020B0604020202020204" pitchFamily="34" charset="0"/>
              </a:rPr>
              <a:t>a </a:t>
            </a:r>
            <a:r>
              <a:rPr lang="en-US" sz="1000" b="1" dirty="0" err="1">
                <a:effectLst/>
                <a:latin typeface="Arial" panose="020B0604020202020204" pitchFamily="34" charset="0"/>
              </a:rPr>
              <a:t>crescut</a:t>
            </a:r>
            <a:r>
              <a:rPr lang="en-US" sz="1000" b="1" dirty="0">
                <a:effectLst/>
                <a:latin typeface="Arial" panose="020B0604020202020204" pitchFamily="34" charset="0"/>
              </a:rPr>
              <a:t> cu 12</a:t>
            </a:r>
            <a:r>
              <a:rPr lang="ro-RO" sz="1000" b="1" dirty="0">
                <a:effectLst/>
                <a:latin typeface="Arial" panose="020B0604020202020204" pitchFamily="34" charset="0"/>
              </a:rPr>
              <a:t>,</a:t>
            </a:r>
            <a:r>
              <a:rPr lang="en-US" sz="1000" b="1" dirty="0">
                <a:effectLst/>
                <a:latin typeface="Arial" panose="020B0604020202020204" pitchFamily="34" charset="0"/>
              </a:rPr>
              <a:t>1%</a:t>
            </a:r>
            <a:r>
              <a:rPr lang="en-US" sz="1000" dirty="0">
                <a:effectLst/>
                <a:latin typeface="Arial" panose="020B0604020202020204" pitchFamily="34" charset="0"/>
              </a:rPr>
              <a:t> </a:t>
            </a:r>
            <a:r>
              <a:rPr lang="ro-RO" sz="1000" dirty="0">
                <a:latin typeface="Arial" panose="020B0604020202020204" pitchFamily="34" charset="0"/>
              </a:rPr>
              <a:t>în anul </a:t>
            </a:r>
            <a:r>
              <a:rPr lang="en-US" sz="1000" dirty="0">
                <a:effectLst/>
                <a:latin typeface="Arial" panose="020B0604020202020204" pitchFamily="34" charset="0"/>
              </a:rPr>
              <a:t>2021, </a:t>
            </a:r>
            <a:r>
              <a:rPr lang="en-US" sz="1000" dirty="0" err="1">
                <a:effectLst/>
                <a:latin typeface="Arial" panose="020B0604020202020204" pitchFamily="34" charset="0"/>
              </a:rPr>
              <a:t>comparativ</a:t>
            </a:r>
            <a:r>
              <a:rPr lang="en-US" sz="1000" dirty="0">
                <a:effectLst/>
                <a:latin typeface="Arial" panose="020B0604020202020204" pitchFamily="34" charset="0"/>
              </a:rPr>
              <a:t> cu </a:t>
            </a:r>
            <a:r>
              <a:rPr lang="ro-RO" sz="1000" dirty="0">
                <a:effectLst/>
                <a:latin typeface="Arial" panose="020B0604020202020204" pitchFamily="34" charset="0"/>
              </a:rPr>
              <a:t>anul </a:t>
            </a:r>
            <a:r>
              <a:rPr lang="en-US" sz="1000" dirty="0">
                <a:effectLst/>
                <a:latin typeface="Arial" panose="020B0604020202020204" pitchFamily="34" charset="0"/>
              </a:rPr>
              <a:t>2020</a:t>
            </a:r>
            <a:endParaRPr lang="en-US" sz="100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D49DAF-CE3A-48FB-8C1C-6ADEFED594D3}"/>
              </a:ext>
            </a:extLst>
          </p:cNvPr>
          <p:cNvSpPr txBox="1"/>
          <p:nvPr/>
        </p:nvSpPr>
        <p:spPr>
          <a:xfrm>
            <a:off x="315594" y="2899761"/>
            <a:ext cx="3631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Principalii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factori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care au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contribuit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volumelor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o-RO" sz="1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epornirea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economiei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endParaRPr lang="ro-R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o-RO" sz="1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ecolta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agricolă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ro-R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o-RO" sz="10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Dunării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care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asigurat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condiții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favorabile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navigare</a:t>
            </a:r>
            <a:endParaRPr lang="ro-R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o-R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14A9B6-C8EE-4383-9DB6-A3CD12E09AF8}"/>
              </a:ext>
            </a:extLst>
          </p:cNvPr>
          <p:cNvSpPr txBox="1"/>
          <p:nvPr/>
        </p:nvSpPr>
        <p:spPr>
          <a:xfrm>
            <a:off x="5146202" y="1399420"/>
            <a:ext cx="35921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1000" b="1" dirty="0">
                <a:latin typeface="Arial" panose="020B0604020202020204" pitchFamily="34" charset="0"/>
                <a:cs typeface="Arial" panose="020B0604020202020204" pitchFamily="34" charset="0"/>
              </a:rPr>
              <a:t>15% Increase </a:t>
            </a:r>
            <a:r>
              <a:rPr lang="ro-RO" sz="1000" dirty="0">
                <a:latin typeface="Arial" panose="020B0604020202020204" pitchFamily="34" charset="0"/>
                <a:cs typeface="Arial" panose="020B0604020202020204" pitchFamily="34" charset="0"/>
              </a:rPr>
              <a:t>in TTS Group turnover year by year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1F683-2F72-4F77-87F9-D702ABAEB388}"/>
              </a:ext>
            </a:extLst>
          </p:cNvPr>
          <p:cNvSpPr txBox="1"/>
          <p:nvPr/>
        </p:nvSpPr>
        <p:spPr>
          <a:xfrm>
            <a:off x="5196683" y="2065934"/>
            <a:ext cx="3505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o-RO" sz="1000" dirty="0">
                <a:effectLst/>
                <a:latin typeface="Arial" panose="020B0604020202020204" pitchFamily="34" charset="0"/>
              </a:rPr>
              <a:t>The volume of transported goods and operated by TTS Group </a:t>
            </a:r>
            <a:r>
              <a:rPr lang="ro-RO" sz="1000" b="1" dirty="0">
                <a:effectLst/>
                <a:latin typeface="Arial" panose="020B0604020202020204" pitchFamily="34" charset="0"/>
              </a:rPr>
              <a:t>increased by </a:t>
            </a:r>
            <a:r>
              <a:rPr lang="en-US" sz="1000" b="1" dirty="0">
                <a:effectLst/>
                <a:latin typeface="Arial" panose="020B0604020202020204" pitchFamily="34" charset="0"/>
              </a:rPr>
              <a:t>12.1</a:t>
            </a:r>
            <a:r>
              <a:rPr lang="ro-RO" sz="1000" b="1" dirty="0">
                <a:effectLst/>
                <a:latin typeface="Arial" panose="020B0604020202020204" pitchFamily="34" charset="0"/>
              </a:rPr>
              <a:t>% </a:t>
            </a:r>
            <a:r>
              <a:rPr lang="ro-RO" sz="1000" dirty="0">
                <a:effectLst/>
                <a:latin typeface="Arial" panose="020B0604020202020204" pitchFamily="34" charset="0"/>
              </a:rPr>
              <a:t>in 2021 compared to last year.</a:t>
            </a:r>
            <a:endParaRPr lang="en-US" sz="1000" dirty="0"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679F6C-32BF-462A-BB39-42CE9240BEC0}"/>
              </a:ext>
            </a:extLst>
          </p:cNvPr>
          <p:cNvSpPr txBox="1"/>
          <p:nvPr/>
        </p:nvSpPr>
        <p:spPr>
          <a:xfrm>
            <a:off x="5196683" y="2930717"/>
            <a:ext cx="3631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1000" dirty="0">
                <a:latin typeface="Arial" panose="020B0604020202020204" pitchFamily="34" charset="0"/>
                <a:cs typeface="Arial" panose="020B0604020202020204" pitchFamily="34" charset="0"/>
              </a:rPr>
              <a:t>The main factors that contributed to the increase in volumes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o-RO" sz="1000" dirty="0">
                <a:latin typeface="Arial" panose="020B0604020202020204" pitchFamily="34" charset="0"/>
                <a:cs typeface="Arial" panose="020B0604020202020204" pitchFamily="34" charset="0"/>
              </a:rPr>
              <a:t>The restart the global economy had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o-RO" sz="1000" dirty="0">
                <a:latin typeface="Arial" panose="020B0604020202020204" pitchFamily="34" charset="0"/>
                <a:cs typeface="Arial" panose="020B0604020202020204" pitchFamily="34" charset="0"/>
              </a:rPr>
              <a:t>2021 Agricultural harvest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o-RO" sz="1000" dirty="0">
                <a:latin typeface="Arial" panose="020B0604020202020204" pitchFamily="34" charset="0"/>
                <a:cs typeface="Arial" panose="020B0604020202020204" pitchFamily="34" charset="0"/>
              </a:rPr>
              <a:t>The Danube level that ensured favorable navigation conditions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o-R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o-R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D6612B53-BB10-4183-9F79-94C99039E868}"/>
              </a:ext>
            </a:extLst>
          </p:cNvPr>
          <p:cNvSpPr/>
          <p:nvPr/>
        </p:nvSpPr>
        <p:spPr>
          <a:xfrm flipV="1">
            <a:off x="152400" y="4019550"/>
            <a:ext cx="8798656" cy="28935"/>
          </a:xfrm>
          <a:prstGeom prst="line">
            <a:avLst/>
          </a:prstGeom>
        </p:spPr>
        <p:style>
          <a:lnRef idx="2">
            <a:schemeClr val="accent6">
              <a:shade val="50000"/>
              <a:hueOff val="-184678"/>
              <a:satOff val="12312"/>
              <a:lumOff val="16074"/>
              <a:alphaOff val="0"/>
            </a:schemeClr>
          </a:lnRef>
          <a:fillRef idx="1">
            <a:schemeClr val="accent6">
              <a:shade val="50000"/>
              <a:hueOff val="-184678"/>
              <a:satOff val="12312"/>
              <a:lumOff val="16074"/>
              <a:alphaOff val="0"/>
            </a:schemeClr>
          </a:fillRef>
          <a:effectRef idx="0">
            <a:schemeClr val="accent6">
              <a:shade val="50000"/>
              <a:hueOff val="-184678"/>
              <a:satOff val="12312"/>
              <a:lumOff val="16074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D7FD7951-338A-4ECA-8943-219E26E9D24F}"/>
              </a:ext>
            </a:extLst>
          </p:cNvPr>
          <p:cNvSpPr/>
          <p:nvPr/>
        </p:nvSpPr>
        <p:spPr>
          <a:xfrm flipV="1">
            <a:off x="152400" y="2682913"/>
            <a:ext cx="8798656" cy="28935"/>
          </a:xfrm>
          <a:prstGeom prst="line">
            <a:avLst/>
          </a:prstGeom>
        </p:spPr>
        <p:style>
          <a:lnRef idx="2">
            <a:schemeClr val="accent6">
              <a:shade val="50000"/>
              <a:hueOff val="-184678"/>
              <a:satOff val="12312"/>
              <a:lumOff val="16074"/>
              <a:alphaOff val="0"/>
            </a:schemeClr>
          </a:lnRef>
          <a:fillRef idx="1">
            <a:schemeClr val="accent6">
              <a:shade val="50000"/>
              <a:hueOff val="-184678"/>
              <a:satOff val="12312"/>
              <a:lumOff val="16074"/>
              <a:alphaOff val="0"/>
            </a:schemeClr>
          </a:fillRef>
          <a:effectRef idx="0">
            <a:schemeClr val="accent6">
              <a:shade val="50000"/>
              <a:hueOff val="-184678"/>
              <a:satOff val="12312"/>
              <a:lumOff val="16074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57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7B878-2C6B-4DDB-92E6-BA47A4F491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en-US" spc="-5" smtClean="0"/>
              <a:t>5</a:t>
            </a:fld>
            <a:endParaRPr lang="en-US" spc="-5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0A96B7-2A5A-41D9-8E35-B16D15356D78}"/>
              </a:ext>
            </a:extLst>
          </p:cNvPr>
          <p:cNvGrpSpPr/>
          <p:nvPr/>
        </p:nvGrpSpPr>
        <p:grpSpPr>
          <a:xfrm>
            <a:off x="20577" y="1689152"/>
            <a:ext cx="1635246" cy="306600"/>
            <a:chOff x="0" y="1191909"/>
            <a:chExt cx="1885950" cy="693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68DBAE-95AE-4CE6-AF1A-3C084B757319}"/>
                </a:ext>
              </a:extLst>
            </p:cNvPr>
            <p:cNvSpPr/>
            <p:nvPr/>
          </p:nvSpPr>
          <p:spPr>
            <a:xfrm>
              <a:off x="0" y="1191909"/>
              <a:ext cx="1885950" cy="693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E648AA-EA4D-46A5-99BA-438CA4A20360}"/>
                </a:ext>
              </a:extLst>
            </p:cNvPr>
            <p:cNvSpPr txBox="1"/>
            <p:nvPr/>
          </p:nvSpPr>
          <p:spPr>
            <a:xfrm>
              <a:off x="0" y="1191909"/>
              <a:ext cx="1885950" cy="69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40640" rIns="113792" bIns="40640" numCol="1" spcCol="1270" anchor="ctr" anchorCtr="0">
              <a:noAutofit/>
            </a:bodyPr>
            <a:lstStyle/>
            <a:p>
              <a:pPr marL="0" lvl="0" indent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i="0" kern="1200" dirty="0" err="1">
                  <a:solidFill>
                    <a:srgbClr val="FF6600"/>
                  </a:solidFill>
                  <a:latin typeface="Arial"/>
                  <a:ea typeface="+mn-ea"/>
                  <a:cs typeface="Arial"/>
                </a:rPr>
                <a:t>Venituri</a:t>
              </a:r>
              <a:r>
                <a:rPr lang="en-GB" sz="1200" b="1" i="0" kern="1200" dirty="0">
                  <a:solidFill>
                    <a:srgbClr val="FF6600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GB" sz="1200" b="1" i="0" kern="1200" dirty="0" err="1">
                  <a:solidFill>
                    <a:srgbClr val="FF6600"/>
                  </a:solidFill>
                  <a:latin typeface="Arial"/>
                  <a:ea typeface="+mn-ea"/>
                  <a:cs typeface="Arial"/>
                </a:rPr>
                <a:t>totale</a:t>
              </a:r>
              <a:endParaRPr lang="en-US" sz="1200" b="1" i="0" kern="1200" dirty="0">
                <a:solidFill>
                  <a:srgbClr val="FF6600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B40F70E-91F0-485A-9D50-89C4A1A98831}"/>
              </a:ext>
            </a:extLst>
          </p:cNvPr>
          <p:cNvGrpSpPr/>
          <p:nvPr/>
        </p:nvGrpSpPr>
        <p:grpSpPr>
          <a:xfrm>
            <a:off x="419226" y="2535751"/>
            <a:ext cx="1861374" cy="293031"/>
            <a:chOff x="0" y="2119190"/>
            <a:chExt cx="1885950" cy="693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6ECE27-DA8D-47C8-BD52-CA0DD66262CA}"/>
                </a:ext>
              </a:extLst>
            </p:cNvPr>
            <p:cNvSpPr/>
            <p:nvPr/>
          </p:nvSpPr>
          <p:spPr>
            <a:xfrm>
              <a:off x="0" y="2119190"/>
              <a:ext cx="1885950" cy="693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1966DB-8C9F-4A8B-B6E0-2122556698F0}"/>
                </a:ext>
              </a:extLst>
            </p:cNvPr>
            <p:cNvSpPr txBox="1"/>
            <p:nvPr/>
          </p:nvSpPr>
          <p:spPr>
            <a:xfrm>
              <a:off x="0" y="2119190"/>
              <a:ext cx="1885950" cy="69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40640" rIns="113792" bIns="4064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i="0" kern="1200" dirty="0" err="1">
                  <a:solidFill>
                    <a:srgbClr val="FF6600"/>
                  </a:solidFill>
                  <a:latin typeface="Arial"/>
                  <a:ea typeface="+mn-ea"/>
                  <a:cs typeface="Arial"/>
                </a:rPr>
                <a:t>Rezultat</a:t>
              </a:r>
              <a:r>
                <a:rPr lang="en-GB" sz="1200" b="1" i="0" kern="1200" dirty="0">
                  <a:solidFill>
                    <a:srgbClr val="FF6600"/>
                  </a:solidFill>
                  <a:latin typeface="Arial"/>
                  <a:ea typeface="+mn-ea"/>
                  <a:cs typeface="Arial"/>
                </a:rPr>
                <a:t> de </a:t>
              </a:r>
              <a:r>
                <a:rPr lang="en-GB" sz="1200" b="1" i="0" kern="1200" dirty="0" err="1">
                  <a:solidFill>
                    <a:srgbClr val="FF6600"/>
                  </a:solidFill>
                  <a:latin typeface="Arial"/>
                  <a:ea typeface="+mn-ea"/>
                  <a:cs typeface="Arial"/>
                </a:rPr>
                <a:t>exploatare</a:t>
              </a:r>
              <a:endParaRPr lang="en-US" sz="1200" b="1" i="0" kern="1200" dirty="0">
                <a:solidFill>
                  <a:srgbClr val="FF6600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4E8E73-FFA5-405C-AEB6-A94B71D06670}"/>
              </a:ext>
            </a:extLst>
          </p:cNvPr>
          <p:cNvGrpSpPr/>
          <p:nvPr/>
        </p:nvGrpSpPr>
        <p:grpSpPr>
          <a:xfrm>
            <a:off x="304800" y="3586060"/>
            <a:ext cx="1036954" cy="317756"/>
            <a:chOff x="0" y="2938190"/>
            <a:chExt cx="1885950" cy="7146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6AB2F7-763B-49F0-A104-FBD3157CDE23}"/>
                </a:ext>
              </a:extLst>
            </p:cNvPr>
            <p:cNvSpPr/>
            <p:nvPr/>
          </p:nvSpPr>
          <p:spPr>
            <a:xfrm>
              <a:off x="0" y="2938190"/>
              <a:ext cx="1885950" cy="7146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9930C0-5EC2-40B5-AC7D-5D8FC8FA6B3B}"/>
                </a:ext>
              </a:extLst>
            </p:cNvPr>
            <p:cNvSpPr txBox="1"/>
            <p:nvPr/>
          </p:nvSpPr>
          <p:spPr>
            <a:xfrm>
              <a:off x="142318" y="2938190"/>
              <a:ext cx="1743632" cy="714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40640" rIns="113792" bIns="4064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i="0" kern="1200" dirty="0">
                  <a:solidFill>
                    <a:srgbClr val="FF6600"/>
                  </a:solidFill>
                  <a:latin typeface="Arial"/>
                  <a:ea typeface="+mn-ea"/>
                  <a:cs typeface="Arial"/>
                </a:rPr>
                <a:t>Profit net</a:t>
              </a:r>
              <a:endParaRPr lang="en-US" sz="1200" b="1" i="0" kern="1200" dirty="0">
                <a:solidFill>
                  <a:srgbClr val="FF6600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D635D0-279C-4CD5-8E4F-DD86CFEAC69A}"/>
              </a:ext>
            </a:extLst>
          </p:cNvPr>
          <p:cNvGrpSpPr/>
          <p:nvPr/>
        </p:nvGrpSpPr>
        <p:grpSpPr>
          <a:xfrm>
            <a:off x="159258" y="854285"/>
            <a:ext cx="4260342" cy="864004"/>
            <a:chOff x="2414016" y="-2030"/>
            <a:chExt cx="5129784" cy="9549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17DAD4-BA9B-418C-8C64-BC39A8556CD9}"/>
                </a:ext>
              </a:extLst>
            </p:cNvPr>
            <p:cNvSpPr/>
            <p:nvPr/>
          </p:nvSpPr>
          <p:spPr>
            <a:xfrm>
              <a:off x="2414016" y="0"/>
              <a:ext cx="5129784" cy="9528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AD5CF2-58C1-4791-8F4D-9EBA7F3614DB}"/>
                </a:ext>
              </a:extLst>
            </p:cNvPr>
            <p:cNvSpPr txBox="1"/>
            <p:nvPr/>
          </p:nvSpPr>
          <p:spPr>
            <a:xfrm>
              <a:off x="2414016" y="-2030"/>
              <a:ext cx="5129784" cy="952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000" b="1" i="0" kern="1200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Creștere</a:t>
              </a:r>
              <a:r>
                <a:rPr lang="en-GB" sz="1000" b="1" i="0" kern="1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de </a:t>
              </a:r>
              <a:r>
                <a:rPr lang="ro-RO" sz="1000" b="1" i="0" kern="1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</a:t>
              </a:r>
              <a:r>
                <a:rPr lang="en-US" sz="1000" b="1" i="0" kern="1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2</a:t>
              </a:r>
              <a:r>
                <a:rPr lang="ro-RO" sz="1000" b="1" i="0" kern="1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,</a:t>
              </a:r>
              <a:r>
                <a:rPr lang="en-US" sz="1000" b="1" i="0" kern="1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</a:t>
              </a:r>
              <a:r>
                <a:rPr lang="en-GB" sz="1000" b="1" i="0" kern="1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% per total</a:t>
              </a:r>
              <a:endParaRPr lang="en-US" sz="1000" b="1" i="0" kern="120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o-R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Creştere</a:t>
              </a:r>
              <a:r>
                <a:rPr lang="ro-RO" sz="1000" dirty="0">
                  <a:latin typeface="Arial" panose="020B0604020202020204" pitchFamily="34" charset="0"/>
                  <a:cs typeface="Arial" panose="020B0604020202020204" pitchFamily="34" charset="0"/>
                </a:rPr>
                <a:t> pentru v</a:t>
              </a:r>
              <a:r>
                <a:rPr lang="ro-RO" sz="1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olumele de produse minerale transportate, în special materiile prime pentru industriile metalurgice</a:t>
              </a: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o-RO" sz="1000" dirty="0">
                  <a:latin typeface="Arial" panose="020B0604020202020204" pitchFamily="34" charset="0"/>
                  <a:cs typeface="Arial" panose="020B0604020202020204" pitchFamily="34" charset="0"/>
                </a:rPr>
                <a:t>Revenire </a:t>
              </a:r>
              <a:r>
                <a:rPr lang="ro-RO" sz="1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în segmentul agricol, recuperarea aproape integrală a scăderii din S1 2021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E44259-2E44-4A70-A6E1-EF8DA73BA6BC}"/>
              </a:ext>
            </a:extLst>
          </p:cNvPr>
          <p:cNvGrpSpPr/>
          <p:nvPr/>
        </p:nvGrpSpPr>
        <p:grpSpPr>
          <a:xfrm>
            <a:off x="159258" y="1964822"/>
            <a:ext cx="4260342" cy="584660"/>
            <a:chOff x="2414016" y="1083628"/>
            <a:chExt cx="5129784" cy="9095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7A80B9-44CF-47E8-A9A4-78152513F816}"/>
                </a:ext>
              </a:extLst>
            </p:cNvPr>
            <p:cNvSpPr/>
            <p:nvPr/>
          </p:nvSpPr>
          <p:spPr>
            <a:xfrm>
              <a:off x="2414016" y="1083628"/>
              <a:ext cx="5129784" cy="90956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94B672-0737-4808-9780-FF06C1476DE7}"/>
                </a:ext>
              </a:extLst>
            </p:cNvPr>
            <p:cNvSpPr txBox="1"/>
            <p:nvPr/>
          </p:nvSpPr>
          <p:spPr>
            <a:xfrm>
              <a:off x="2414016" y="1083628"/>
              <a:ext cx="5129784" cy="909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Creștere</a:t>
              </a: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15% per total, </a:t>
              </a:r>
              <a:r>
                <a:rPr lang="en-US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până</a:t>
              </a: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la 598,8 mil. Lei</a:t>
              </a: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o-RO" sz="1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reșter</a:t>
              </a:r>
              <a:r>
                <a:rPr lang="ro-RO" sz="10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volume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transportate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operate la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nivel</a:t>
              </a:r>
              <a:r>
                <a:rPr lang="ro-RO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grup</a:t>
              </a:r>
              <a:endParaRPr lang="ro-R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11F0B-F7BB-4993-AF54-E9EF0DA63A0E}"/>
              </a:ext>
            </a:extLst>
          </p:cNvPr>
          <p:cNvGrpSpPr/>
          <p:nvPr/>
        </p:nvGrpSpPr>
        <p:grpSpPr>
          <a:xfrm>
            <a:off x="159258" y="2880149"/>
            <a:ext cx="4260342" cy="693000"/>
            <a:chOff x="2414016" y="2119190"/>
            <a:chExt cx="5129784" cy="693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6AB6114-BB77-431A-B2D7-AE409CCECC18}"/>
                </a:ext>
              </a:extLst>
            </p:cNvPr>
            <p:cNvSpPr/>
            <p:nvPr/>
          </p:nvSpPr>
          <p:spPr>
            <a:xfrm>
              <a:off x="2414016" y="2119190"/>
              <a:ext cx="5129784" cy="693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FC92D4-39A3-40F1-9A96-FCD58180553B}"/>
                </a:ext>
              </a:extLst>
            </p:cNvPr>
            <p:cNvSpPr txBox="1"/>
            <p:nvPr/>
          </p:nvSpPr>
          <p:spPr>
            <a:xfrm>
              <a:off x="2414016" y="2119190"/>
              <a:ext cx="5129784" cy="69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000" b="1" i="0" kern="1200" dirty="0" err="1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Creștere</a:t>
              </a:r>
              <a:r>
                <a:rPr lang="en-US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28% per total, </a:t>
              </a:r>
              <a:r>
                <a:rPr lang="en-US" sz="1000" b="1" i="0" kern="1200" dirty="0" err="1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până</a:t>
              </a:r>
              <a:r>
                <a:rPr lang="en-US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la </a:t>
              </a: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79,9</a:t>
              </a:r>
              <a:r>
                <a:rPr lang="en-US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mil. Lei</a:t>
              </a:r>
              <a:endParaRPr lang="ro-RO" sz="1000" b="1" i="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o-RO" sz="1000" b="0" i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Avansul cifrei de afaceri a compensat </a:t>
              </a:r>
              <a:r>
                <a:rPr lang="ro-RO" sz="1000" b="0" i="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creşterile</a:t>
              </a:r>
              <a:r>
                <a:rPr lang="ro-RO" sz="1000" b="0" i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de cheltuieli ale costului mărfurilor vândute, cheltuieli cu subcontractorii </a:t>
              </a:r>
              <a:r>
                <a:rPr lang="ro-RO" sz="1000" b="0" i="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şi</a:t>
              </a:r>
              <a:r>
                <a:rPr lang="ro-RO" sz="1000" b="0" i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amortizare</a:t>
              </a:r>
              <a:endParaRPr lang="en-US" sz="1000" b="0" i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D1A69F-E636-4D70-9C49-0F0914920292}"/>
              </a:ext>
            </a:extLst>
          </p:cNvPr>
          <p:cNvGrpSpPr/>
          <p:nvPr/>
        </p:nvGrpSpPr>
        <p:grpSpPr>
          <a:xfrm>
            <a:off x="159258" y="3949172"/>
            <a:ext cx="4260342" cy="574808"/>
            <a:chOff x="2414016" y="2938190"/>
            <a:chExt cx="5129784" cy="7146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A4A2AB-EEA6-4396-9736-B568794EC53A}"/>
                </a:ext>
              </a:extLst>
            </p:cNvPr>
            <p:cNvSpPr/>
            <p:nvPr/>
          </p:nvSpPr>
          <p:spPr>
            <a:xfrm>
              <a:off x="2414016" y="2938190"/>
              <a:ext cx="5129784" cy="7146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20400A-D1AE-4102-B181-5488CD7B2982}"/>
                </a:ext>
              </a:extLst>
            </p:cNvPr>
            <p:cNvSpPr txBox="1"/>
            <p:nvPr/>
          </p:nvSpPr>
          <p:spPr>
            <a:xfrm>
              <a:off x="2414016" y="2938190"/>
              <a:ext cx="5129784" cy="714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000" b="1" i="0" kern="1200" dirty="0" err="1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Creștere</a:t>
              </a:r>
              <a:r>
                <a:rPr lang="en-US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36.2% per total, </a:t>
              </a:r>
              <a:r>
                <a:rPr lang="en-US" sz="1000" b="1" i="0" kern="1200" dirty="0" err="1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până</a:t>
              </a:r>
              <a:r>
                <a:rPr lang="en-US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la 60,</a:t>
              </a:r>
              <a:r>
                <a:rPr lang="ro-RO" sz="1000" b="1" i="0" kern="120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en-US" sz="1000" b="1" i="0" kern="120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mil. Lei</a:t>
              </a:r>
            </a:p>
          </p:txBody>
        </p:sp>
      </p:grpSp>
      <p:sp>
        <p:nvSpPr>
          <p:cNvPr id="27" name="object 4">
            <a:extLst>
              <a:ext uri="{FF2B5EF4-FFF2-40B4-BE49-F238E27FC236}">
                <a16:creationId xmlns:a16="http://schemas.microsoft.com/office/drawing/2014/main" id="{44BF821D-47AC-4A64-BE79-CC0E0E39202F}"/>
              </a:ext>
            </a:extLst>
          </p:cNvPr>
          <p:cNvSpPr txBox="1"/>
          <p:nvPr/>
        </p:nvSpPr>
        <p:spPr>
          <a:xfrm>
            <a:off x="228600" y="366771"/>
            <a:ext cx="8763381" cy="223779"/>
          </a:xfrm>
          <a:prstGeom prst="rect">
            <a:avLst/>
          </a:prstGeom>
          <a:solidFill>
            <a:srgbClr val="111564"/>
          </a:solidFill>
        </p:spPr>
        <p:txBody>
          <a:bodyPr vert="horz" wrap="square" lIns="0" tIns="825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65"/>
              </a:spcBef>
            </a:pPr>
            <a: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  <a:t>Model de </a:t>
            </a:r>
            <a:r>
              <a:rPr lang="en-GB" sz="1400" b="1" dirty="0" err="1">
                <a:solidFill>
                  <a:srgbClr val="FFFFFF"/>
                </a:solidFill>
                <a:latin typeface="Arial"/>
                <a:cs typeface="Arial"/>
              </a:rPr>
              <a:t>afaceri</a:t>
            </a:r>
            <a: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400" b="1" dirty="0" err="1">
                <a:solidFill>
                  <a:srgbClr val="FFFFFF"/>
                </a:solidFill>
                <a:latin typeface="Arial"/>
                <a:cs typeface="Arial"/>
              </a:rPr>
              <a:t>integrat</a:t>
            </a:r>
            <a: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GB" sz="1400" b="1" dirty="0" err="1">
                <a:solidFill>
                  <a:srgbClr val="FFFFFF"/>
                </a:solidFill>
                <a:latin typeface="Arial"/>
                <a:cs typeface="Arial"/>
              </a:rPr>
              <a:t>întindere</a:t>
            </a:r>
            <a: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400" b="1" dirty="0" err="1">
                <a:solidFill>
                  <a:srgbClr val="FFFFFF"/>
                </a:solidFill>
                <a:latin typeface="Arial"/>
                <a:cs typeface="Arial"/>
              </a:rPr>
              <a:t>geografică</a:t>
            </a:r>
            <a: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ro-RO" sz="1400" b="1" dirty="0">
                <a:solidFill>
                  <a:srgbClr val="FFFFFF"/>
                </a:solidFill>
                <a:latin typeface="Arial"/>
                <a:cs typeface="Arial"/>
              </a:rPr>
              <a:t>poziționare la baza lanțurilor logistice</a:t>
            </a:r>
            <a:endParaRPr lang="en-US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0C7629-F821-4B09-9554-8A276646AF7C}"/>
              </a:ext>
            </a:extLst>
          </p:cNvPr>
          <p:cNvGrpSpPr/>
          <p:nvPr/>
        </p:nvGrpSpPr>
        <p:grpSpPr>
          <a:xfrm>
            <a:off x="261174" y="630505"/>
            <a:ext cx="2667000" cy="223779"/>
            <a:chOff x="0" y="134690"/>
            <a:chExt cx="1885950" cy="693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69AAD0-DD0E-4B99-8F33-0F0CF1EA8E97}"/>
                </a:ext>
              </a:extLst>
            </p:cNvPr>
            <p:cNvSpPr/>
            <p:nvPr/>
          </p:nvSpPr>
          <p:spPr>
            <a:xfrm>
              <a:off x="0" y="134690"/>
              <a:ext cx="1885950" cy="693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49690A-05C1-4412-A056-69611A892C33}"/>
                </a:ext>
              </a:extLst>
            </p:cNvPr>
            <p:cNvSpPr txBox="1"/>
            <p:nvPr/>
          </p:nvSpPr>
          <p:spPr>
            <a:xfrm>
              <a:off x="0" y="134690"/>
              <a:ext cx="1885950" cy="69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40640" rIns="113792" bIns="40640" numCol="1" spcCol="1270" anchor="ctr" anchorCtr="0">
              <a:noAutofit/>
            </a:bodyPr>
            <a:lstStyle/>
            <a:p>
              <a:pPr marL="0" lvl="0" indent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i="0" kern="1200" dirty="0">
                  <a:solidFill>
                    <a:srgbClr val="FF6600"/>
                  </a:solidFill>
                  <a:latin typeface="Arial"/>
                  <a:ea typeface="+mj-ea"/>
                  <a:cs typeface="Arial"/>
                </a:rPr>
                <a:t>Volume </a:t>
              </a:r>
              <a:r>
                <a:rPr lang="en-GB" sz="1200" b="1" i="0" kern="1200" dirty="0" err="1">
                  <a:solidFill>
                    <a:srgbClr val="FF6600"/>
                  </a:solidFill>
                  <a:latin typeface="Arial"/>
                  <a:ea typeface="+mj-ea"/>
                  <a:cs typeface="Arial"/>
                </a:rPr>
                <a:t>transportate</a:t>
              </a:r>
              <a:r>
                <a:rPr lang="ro-RO" sz="1200" b="1" i="0" kern="1200" dirty="0">
                  <a:solidFill>
                    <a:srgbClr val="FF6600"/>
                  </a:solidFill>
                  <a:latin typeface="Arial"/>
                  <a:ea typeface="+mj-ea"/>
                  <a:cs typeface="Arial"/>
                </a:rPr>
                <a:t> </a:t>
              </a:r>
              <a:r>
                <a:rPr lang="ro-RO" sz="1200" b="1" i="0" kern="1200" dirty="0" err="1">
                  <a:solidFill>
                    <a:srgbClr val="FF6600"/>
                  </a:solidFill>
                  <a:latin typeface="Arial"/>
                  <a:ea typeface="+mj-ea"/>
                  <a:cs typeface="Arial"/>
                </a:rPr>
                <a:t>şi</a:t>
              </a:r>
              <a:r>
                <a:rPr lang="ro-RO" sz="1200" b="1" i="0" kern="1200" dirty="0">
                  <a:solidFill>
                    <a:srgbClr val="FF6600"/>
                  </a:solidFill>
                  <a:latin typeface="Arial"/>
                  <a:ea typeface="+mj-ea"/>
                  <a:cs typeface="Arial"/>
                </a:rPr>
                <a:t> operate</a:t>
              </a:r>
              <a:endParaRPr lang="en-US" sz="1200" b="1" i="0" kern="1200" dirty="0">
                <a:solidFill>
                  <a:srgbClr val="FF6600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A75350-222B-4DAF-A4F5-8C2CB1DB8848}"/>
              </a:ext>
            </a:extLst>
          </p:cNvPr>
          <p:cNvGrpSpPr/>
          <p:nvPr/>
        </p:nvGrpSpPr>
        <p:grpSpPr>
          <a:xfrm>
            <a:off x="4572000" y="630505"/>
            <a:ext cx="3505200" cy="226803"/>
            <a:chOff x="0" y="125325"/>
            <a:chExt cx="1885950" cy="7023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06693A8-45D0-49D2-9CAE-8373FEB47FA0}"/>
                </a:ext>
              </a:extLst>
            </p:cNvPr>
            <p:cNvSpPr/>
            <p:nvPr/>
          </p:nvSpPr>
          <p:spPr>
            <a:xfrm>
              <a:off x="0" y="134690"/>
              <a:ext cx="1885950" cy="693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91238B-EAA6-4607-BB1B-DA6B65568521}"/>
                </a:ext>
              </a:extLst>
            </p:cNvPr>
            <p:cNvSpPr txBox="1"/>
            <p:nvPr/>
          </p:nvSpPr>
          <p:spPr>
            <a:xfrm>
              <a:off x="0" y="125325"/>
              <a:ext cx="1885950" cy="69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40640" rIns="113792" bIns="40640" numCol="1" spcCol="1270" anchor="ctr" anchorCtr="0">
              <a:noAutofit/>
            </a:bodyPr>
            <a:lstStyle/>
            <a:p>
              <a:pPr marL="0" lvl="0" indent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0" kern="1200" dirty="0">
                  <a:solidFill>
                    <a:srgbClr val="FF6600"/>
                  </a:solidFill>
                  <a:latin typeface="Arial"/>
                  <a:ea typeface="+mn-ea"/>
                  <a:cs typeface="Arial"/>
                </a:rPr>
                <a:t>Volumes of transported and operated goods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00A41B7-CAA6-4098-861A-BFB27E68230D}"/>
              </a:ext>
            </a:extLst>
          </p:cNvPr>
          <p:cNvSpPr txBox="1"/>
          <p:nvPr/>
        </p:nvSpPr>
        <p:spPr>
          <a:xfrm>
            <a:off x="4609227" y="1723755"/>
            <a:ext cx="1181290" cy="2237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40640" rIns="113792" bIns="40640" numCol="1" spcCol="1270" anchor="ctr" anchorCtr="0">
            <a:noAutofit/>
          </a:bodyPr>
          <a:lstStyle/>
          <a:p>
            <a:pPr marL="0" lvl="0" indent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i="0" kern="1200" dirty="0">
                <a:solidFill>
                  <a:srgbClr val="FF6600"/>
                </a:solidFill>
                <a:latin typeface="Arial"/>
                <a:ea typeface="+mn-ea"/>
                <a:cs typeface="Arial"/>
              </a:rPr>
              <a:t>Total Income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7E3CB9-1441-4819-B58D-5DA5B1943E26}"/>
              </a:ext>
            </a:extLst>
          </p:cNvPr>
          <p:cNvSpPr txBox="1"/>
          <p:nvPr/>
        </p:nvSpPr>
        <p:spPr>
          <a:xfrm>
            <a:off x="4572000" y="2566511"/>
            <a:ext cx="1714690" cy="2237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40640" rIns="113792" bIns="40640" numCol="1" spcCol="1270" anchor="ctr" anchorCtr="0">
            <a:noAutofit/>
          </a:bodyPr>
          <a:lstStyle/>
          <a:p>
            <a:pPr marL="0" lvl="0" indent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i="0" kern="1200" dirty="0">
                <a:solidFill>
                  <a:srgbClr val="FF6600"/>
                </a:solidFill>
                <a:latin typeface="Arial"/>
                <a:ea typeface="+mn-ea"/>
                <a:cs typeface="Arial"/>
              </a:rPr>
              <a:t>Operational Resu</a:t>
            </a:r>
            <a:r>
              <a:rPr lang="en-US" sz="1200" b="1" dirty="0">
                <a:solidFill>
                  <a:srgbClr val="FF6600"/>
                </a:solidFill>
                <a:latin typeface="Arial"/>
                <a:cs typeface="Arial"/>
              </a:rPr>
              <a:t>lts</a:t>
            </a:r>
            <a:endParaRPr lang="en-US" sz="1200" b="1" i="0" kern="1200" dirty="0">
              <a:solidFill>
                <a:srgbClr val="FF6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9E4796-93CF-457F-8FA2-E88F9E16ADEC}"/>
              </a:ext>
            </a:extLst>
          </p:cNvPr>
          <p:cNvSpPr txBox="1"/>
          <p:nvPr/>
        </p:nvSpPr>
        <p:spPr>
          <a:xfrm>
            <a:off x="4615044" y="3633048"/>
            <a:ext cx="958704" cy="2237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40640" rIns="113792" bIns="40640" numCol="1" spcCol="1270" anchor="ctr" anchorCtr="0">
            <a:noAutofit/>
          </a:bodyPr>
          <a:lstStyle/>
          <a:p>
            <a:pPr marL="0" lvl="0" indent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i="0" kern="1200" dirty="0">
                <a:solidFill>
                  <a:srgbClr val="FF6600"/>
                </a:solidFill>
                <a:latin typeface="Arial"/>
                <a:ea typeface="+mn-ea"/>
                <a:cs typeface="Arial"/>
              </a:rPr>
              <a:t>Net Profit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567BAC-0C27-4F41-AF39-8811D893ECB3}"/>
              </a:ext>
            </a:extLst>
          </p:cNvPr>
          <p:cNvGrpSpPr/>
          <p:nvPr/>
        </p:nvGrpSpPr>
        <p:grpSpPr>
          <a:xfrm>
            <a:off x="4724400" y="861755"/>
            <a:ext cx="4260342" cy="864004"/>
            <a:chOff x="2414016" y="-2030"/>
            <a:chExt cx="5129784" cy="95490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ED8E04-597A-4EE5-BDDD-F03BA250DB1D}"/>
                </a:ext>
              </a:extLst>
            </p:cNvPr>
            <p:cNvSpPr/>
            <p:nvPr/>
          </p:nvSpPr>
          <p:spPr>
            <a:xfrm>
              <a:off x="2414016" y="0"/>
              <a:ext cx="5129784" cy="9528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A68A92-C75B-43DE-B487-EB64C4987F13}"/>
                </a:ext>
              </a:extLst>
            </p:cNvPr>
            <p:cNvSpPr txBox="1"/>
            <p:nvPr/>
          </p:nvSpPr>
          <p:spPr>
            <a:xfrm>
              <a:off x="2414016" y="-2030"/>
              <a:ext cx="5129784" cy="952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000" b="1" i="0" kern="1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Total growth of 12.1% </a:t>
              </a: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Increase in volumes of transported mineral products, especially raw materials for the metallurgical industries</a:t>
              </a: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Return in the agricultural segment, almost complete recovery of the decline in H1 2021</a:t>
              </a:r>
              <a:endParaRPr lang="ro-RO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E8CC66-8805-4A07-A649-7B45EB18B51E}"/>
              </a:ext>
            </a:extLst>
          </p:cNvPr>
          <p:cNvGrpSpPr/>
          <p:nvPr/>
        </p:nvGrpSpPr>
        <p:grpSpPr>
          <a:xfrm>
            <a:off x="4724400" y="1967725"/>
            <a:ext cx="4260342" cy="584660"/>
            <a:chOff x="2414016" y="1083628"/>
            <a:chExt cx="5129784" cy="9095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0D8EE6-F12C-413A-96F5-5B6F914E2A51}"/>
                </a:ext>
              </a:extLst>
            </p:cNvPr>
            <p:cNvSpPr/>
            <p:nvPr/>
          </p:nvSpPr>
          <p:spPr>
            <a:xfrm>
              <a:off x="2414016" y="1083628"/>
              <a:ext cx="5129784" cy="90956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5CB1DB-27A8-4D4C-928B-2466F6D9E4C0}"/>
                </a:ext>
              </a:extLst>
            </p:cNvPr>
            <p:cNvSpPr txBox="1"/>
            <p:nvPr/>
          </p:nvSpPr>
          <p:spPr>
            <a:xfrm>
              <a:off x="2414016" y="1083628"/>
              <a:ext cx="5129784" cy="909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 total increase of  15%, up to 598</a:t>
              </a:r>
              <a:r>
                <a:rPr lang="ro-RO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8 mil. Lei</a:t>
              </a: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Increase in volumes transported and operated for the entire group</a:t>
              </a:r>
              <a:endParaRPr lang="ro-R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327E0B-5C9A-4743-9138-1471EC0BD2C0}"/>
              </a:ext>
            </a:extLst>
          </p:cNvPr>
          <p:cNvGrpSpPr/>
          <p:nvPr/>
        </p:nvGrpSpPr>
        <p:grpSpPr>
          <a:xfrm>
            <a:off x="4724400" y="2880149"/>
            <a:ext cx="4260342" cy="693000"/>
            <a:chOff x="2414016" y="2119190"/>
            <a:chExt cx="5129784" cy="693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AC6766-4990-427D-B333-A67BE1066797}"/>
                </a:ext>
              </a:extLst>
            </p:cNvPr>
            <p:cNvSpPr/>
            <p:nvPr/>
          </p:nvSpPr>
          <p:spPr>
            <a:xfrm>
              <a:off x="2414016" y="2119190"/>
              <a:ext cx="5129784" cy="693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B9FC36-B39B-4238-8C91-0CFE3D5A7B50}"/>
                </a:ext>
              </a:extLst>
            </p:cNvPr>
            <p:cNvSpPr txBox="1"/>
            <p:nvPr/>
          </p:nvSpPr>
          <p:spPr>
            <a:xfrm>
              <a:off x="2414016" y="2119190"/>
              <a:ext cx="5129784" cy="69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 growth of 28%, up to 79</a:t>
              </a:r>
              <a:r>
                <a:rPr lang="ro-RO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r>
                <a:rPr lang="en-US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 mil Lei</a:t>
              </a:r>
              <a:endParaRPr lang="ro-RO" sz="1000" b="1" i="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sz="1000" b="0" i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The turnover spike, offset increases in cost of goods sold, subcontractors and depreciation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E84BFF4-2C69-4FEA-BCD9-A08AF7585308}"/>
              </a:ext>
            </a:extLst>
          </p:cNvPr>
          <p:cNvGrpSpPr/>
          <p:nvPr/>
        </p:nvGrpSpPr>
        <p:grpSpPr>
          <a:xfrm>
            <a:off x="4724400" y="3949172"/>
            <a:ext cx="4260342" cy="574808"/>
            <a:chOff x="2414016" y="2938190"/>
            <a:chExt cx="5129784" cy="71465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E1C156B-ED36-4FDC-A6F7-CE41FC8013EE}"/>
                </a:ext>
              </a:extLst>
            </p:cNvPr>
            <p:cNvSpPr/>
            <p:nvPr/>
          </p:nvSpPr>
          <p:spPr>
            <a:xfrm>
              <a:off x="2414016" y="2938190"/>
              <a:ext cx="5129784" cy="7146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18657D-7552-4770-B531-09413974C454}"/>
                </a:ext>
              </a:extLst>
            </p:cNvPr>
            <p:cNvSpPr txBox="1"/>
            <p:nvPr/>
          </p:nvSpPr>
          <p:spPr>
            <a:xfrm>
              <a:off x="2414016" y="2938190"/>
              <a:ext cx="5129784" cy="714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total increase of 36.2%, up to 60</a:t>
              </a:r>
              <a:r>
                <a:rPr lang="ro-RO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.3</a:t>
              </a:r>
              <a:r>
                <a:rPr lang="en-US" sz="1000" b="1" i="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mil Lei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70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173" y="274509"/>
            <a:ext cx="8610981" cy="193002"/>
          </a:xfrm>
          <a:prstGeom prst="rect">
            <a:avLst/>
          </a:prstGeom>
          <a:solidFill>
            <a:srgbClr val="111564"/>
          </a:solidFill>
        </p:spPr>
        <p:txBody>
          <a:bodyPr vert="horz" wrap="square" lIns="0" tIns="8255" rIns="0" bIns="0" rtlCol="0">
            <a:spAutoFit/>
          </a:bodyPr>
          <a:lstStyle/>
          <a:p>
            <a:pPr marL="12065">
              <a:spcBef>
                <a:spcPts val="65"/>
              </a:spcBef>
            </a:pPr>
            <a:r>
              <a:rPr lang="ro-RO" sz="1200" b="1" dirty="0">
                <a:solidFill>
                  <a:srgbClr val="FFFFFF"/>
                </a:solidFill>
                <a:latin typeface="Arial"/>
                <a:cs typeface="Arial"/>
              </a:rPr>
              <a:t>Creștere cu 12% a volumului de mărfuri transportate și operate – 12% y-o-y total volume </a:t>
            </a:r>
            <a:r>
              <a:rPr lang="ro-RO" sz="1200" b="1" dirty="0" err="1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249173" y="3649097"/>
            <a:ext cx="13049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525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en-US" spc="-4"/>
              <a:pPr marL="28575">
                <a:spcBef>
                  <a:spcPts val="23"/>
                </a:spcBef>
              </a:pPr>
              <a:t>6</a:t>
            </a:fld>
            <a:endParaRPr spc="-5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72632-166A-40D1-AC7D-7F8773BDA762}"/>
              </a:ext>
            </a:extLst>
          </p:cNvPr>
          <p:cNvSpPr txBox="1">
            <a:spLocks/>
          </p:cNvSpPr>
          <p:nvPr/>
        </p:nvSpPr>
        <p:spPr>
          <a:xfrm>
            <a:off x="332231" y="4865462"/>
            <a:ext cx="173990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pc="-5" smtClean="0"/>
              <a:pPr marL="38100">
                <a:spcBef>
                  <a:spcPts val="30"/>
                </a:spcBef>
              </a:pPr>
              <a:t>6</a:t>
            </a:fld>
            <a:endParaRPr lang="en-US" spc="-5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0D0970-1473-4E4F-9A72-E04B005E6B11}"/>
              </a:ext>
            </a:extLst>
          </p:cNvPr>
          <p:cNvSpPr txBox="1"/>
          <p:nvPr/>
        </p:nvSpPr>
        <p:spPr>
          <a:xfrm>
            <a:off x="5122479" y="2294454"/>
            <a:ext cx="762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ro-RO" sz="8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(2,4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062086-65BD-4728-95C3-54C139F92A34}"/>
              </a:ext>
            </a:extLst>
          </p:cNvPr>
          <p:cNvSpPr txBox="1"/>
          <p:nvPr/>
        </p:nvSpPr>
        <p:spPr>
          <a:xfrm>
            <a:off x="5098159" y="1649028"/>
            <a:ext cx="762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22,6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F0E43A-64A4-4F4C-B6C9-9F6C38EA4A48}"/>
              </a:ext>
            </a:extLst>
          </p:cNvPr>
          <p:cNvSpPr txBox="1"/>
          <p:nvPr/>
        </p:nvSpPr>
        <p:spPr>
          <a:xfrm>
            <a:off x="5122479" y="3272324"/>
            <a:ext cx="762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en-US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(4,1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C618B-CAB6-4030-814D-765E889CD7C9}"/>
              </a:ext>
            </a:extLst>
          </p:cNvPr>
          <p:cNvSpPr txBox="1"/>
          <p:nvPr/>
        </p:nvSpPr>
        <p:spPr>
          <a:xfrm>
            <a:off x="5122479" y="3773920"/>
            <a:ext cx="762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o-RO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</a:t>
            </a:r>
            <a:r>
              <a:rPr lang="en-US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12,1%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CF0F4-3433-4242-A399-32670407B767}"/>
              </a:ext>
            </a:extLst>
          </p:cNvPr>
          <p:cNvSpPr txBox="1"/>
          <p:nvPr/>
        </p:nvSpPr>
        <p:spPr>
          <a:xfrm>
            <a:off x="6172200" y="1888105"/>
            <a:ext cx="261175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</a:t>
            </a:r>
            <a:r>
              <a:rPr lang="it-IT" sz="1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șter</a:t>
            </a:r>
            <a:r>
              <a:rPr lang="ro-RO" sz="1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susținută în principal de segmentul Minerale </a:t>
            </a:r>
            <a:r>
              <a:rPr lang="ro-RO" sz="14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1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Produse chimice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supported mainly by the Minerals and Chemicals segment</a:t>
            </a:r>
            <a:endParaRPr lang="ro-RO" sz="1200" i="1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o-RO" sz="140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41D164-2521-4DDD-BDD5-63A31B396D12}"/>
              </a:ext>
            </a:extLst>
          </p:cNvPr>
          <p:cNvSpPr txBox="1"/>
          <p:nvPr/>
        </p:nvSpPr>
        <p:spPr>
          <a:xfrm>
            <a:off x="5122479" y="2715063"/>
            <a:ext cx="762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13,5 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F40633D-4E4E-46F4-ACF9-D5666A94FB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480379"/>
              </p:ext>
            </p:extLst>
          </p:nvPr>
        </p:nvGraphicFramePr>
        <p:xfrm>
          <a:off x="332231" y="594204"/>
          <a:ext cx="4580575" cy="386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762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173" y="274509"/>
            <a:ext cx="8610981" cy="193002"/>
          </a:xfrm>
          <a:prstGeom prst="rect">
            <a:avLst/>
          </a:prstGeom>
          <a:solidFill>
            <a:srgbClr val="111564"/>
          </a:solidFill>
        </p:spPr>
        <p:txBody>
          <a:bodyPr vert="horz" wrap="square" lIns="0" tIns="8255" rIns="0" bIns="0" rtlCol="0">
            <a:spAutoFit/>
          </a:bodyPr>
          <a:lstStyle/>
          <a:p>
            <a:pPr marL="12065">
              <a:spcBef>
                <a:spcPts val="65"/>
              </a:spcBef>
            </a:pPr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Volume transportate pe cale fluvială</a:t>
            </a:r>
            <a:r>
              <a:rPr lang="ro-RO" sz="1200" b="1" dirty="0">
                <a:solidFill>
                  <a:srgbClr val="FFFFFF"/>
                </a:solidFill>
                <a:latin typeface="Arial"/>
                <a:cs typeface="Arial"/>
              </a:rPr>
              <a:t> – Volume </a:t>
            </a:r>
            <a:r>
              <a:rPr lang="ro-RO" sz="1200" b="1" dirty="0" err="1">
                <a:solidFill>
                  <a:srgbClr val="FFFFFF"/>
                </a:solidFill>
                <a:latin typeface="Arial"/>
                <a:cs typeface="Arial"/>
              </a:rPr>
              <a:t>transported</a:t>
            </a:r>
            <a:r>
              <a:rPr lang="ro-RO"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o-RO" sz="1200" b="1" dirty="0" err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lang="ro-RO"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o-RO" sz="1200" b="1" dirty="0" err="1">
                <a:solidFill>
                  <a:srgbClr val="FFFFFF"/>
                </a:solidFill>
                <a:latin typeface="Arial"/>
                <a:cs typeface="Arial"/>
              </a:rPr>
              <a:t>river</a:t>
            </a:r>
            <a:endParaRPr lang="it-IT"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249173" y="3649097"/>
            <a:ext cx="13049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525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en-US" spc="-4"/>
              <a:pPr marL="28575">
                <a:spcBef>
                  <a:spcPts val="23"/>
                </a:spcBef>
              </a:pPr>
              <a:t>7</a:t>
            </a:fld>
            <a:endParaRPr spc="-5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72632-166A-40D1-AC7D-7F8773BDA762}"/>
              </a:ext>
            </a:extLst>
          </p:cNvPr>
          <p:cNvSpPr txBox="1">
            <a:spLocks/>
          </p:cNvSpPr>
          <p:nvPr/>
        </p:nvSpPr>
        <p:spPr>
          <a:xfrm>
            <a:off x="332231" y="4865462"/>
            <a:ext cx="173990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pc="-5" smtClean="0"/>
              <a:pPr marL="38100">
                <a:spcBef>
                  <a:spcPts val="30"/>
                </a:spcBef>
              </a:pPr>
              <a:t>7</a:t>
            </a:fld>
            <a:endParaRPr lang="en-US" spc="-5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062086-65BD-4728-95C3-54C139F92A34}"/>
              </a:ext>
            </a:extLst>
          </p:cNvPr>
          <p:cNvSpPr txBox="1"/>
          <p:nvPr/>
        </p:nvSpPr>
        <p:spPr>
          <a:xfrm>
            <a:off x="5156945" y="1671868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12,5%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CF0F4-3433-4242-A399-32670407B767}"/>
              </a:ext>
            </a:extLst>
          </p:cNvPr>
          <p:cNvSpPr txBox="1"/>
          <p:nvPr/>
        </p:nvSpPr>
        <p:spPr>
          <a:xfrm>
            <a:off x="5867400" y="1730443"/>
            <a:ext cx="312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ro-RO" sz="140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41D164-2521-4DDD-BDD5-63A31B396D12}"/>
              </a:ext>
            </a:extLst>
          </p:cNvPr>
          <p:cNvSpPr txBox="1"/>
          <p:nvPr/>
        </p:nvSpPr>
        <p:spPr>
          <a:xfrm>
            <a:off x="5143807" y="3087721"/>
            <a:ext cx="71617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24,0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54C1238-AD60-4E02-BD80-A713CD77E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195577"/>
              </p:ext>
            </p:extLst>
          </p:nvPr>
        </p:nvGraphicFramePr>
        <p:xfrm>
          <a:off x="152400" y="666750"/>
          <a:ext cx="5120175" cy="370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F2247CA-8374-4A71-9D9C-4ED51C6EAB27}"/>
              </a:ext>
            </a:extLst>
          </p:cNvPr>
          <p:cNvSpPr txBox="1"/>
          <p:nvPr/>
        </p:nvSpPr>
        <p:spPr>
          <a:xfrm>
            <a:off x="5156945" y="2166271"/>
            <a:ext cx="703035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en-US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(4,1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463F66-7E18-4A57-9A91-D84A8E45CB21}"/>
              </a:ext>
            </a:extLst>
          </p:cNvPr>
          <p:cNvSpPr txBox="1"/>
          <p:nvPr/>
        </p:nvSpPr>
        <p:spPr>
          <a:xfrm>
            <a:off x="5164365" y="2553276"/>
            <a:ext cx="703035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en-US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(3,1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A25EA3-4249-4051-BD91-2090ACEBA290}"/>
              </a:ext>
            </a:extLst>
          </p:cNvPr>
          <p:cNvSpPr txBox="1"/>
          <p:nvPr/>
        </p:nvSpPr>
        <p:spPr>
          <a:xfrm>
            <a:off x="5143807" y="3541375"/>
            <a:ext cx="703035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en-US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(8,8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CA338D-62B0-43A9-ABBC-D5A07EECA2BB}"/>
              </a:ext>
            </a:extLst>
          </p:cNvPr>
          <p:cNvSpPr txBox="1"/>
          <p:nvPr/>
        </p:nvSpPr>
        <p:spPr>
          <a:xfrm>
            <a:off x="6019800" y="1152892"/>
            <a:ext cx="26117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</a:t>
            </a:r>
            <a:r>
              <a:rPr lang="it-IT" sz="1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șter</a:t>
            </a:r>
            <a:r>
              <a:rPr lang="ro-RO" sz="1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susținută în principal de segmentul Minerale, reducere bruscă a exporturilor agricole din cauza discrepanței prețurilor local </a:t>
            </a:r>
            <a:r>
              <a:rPr lang="ro-RO" sz="14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vs.global</a:t>
            </a:r>
            <a:r>
              <a:rPr lang="ro-RO" sz="1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cerere redusă pe chimice din cauza creșterii prețurilor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ro-RO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i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en-US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mainly by the Minerals segment, sharp decline in agricultural exports due to local vs. global price gap, reduced demand for chemicals due to rising prices</a:t>
            </a:r>
            <a:endParaRPr lang="ro-RO" sz="140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6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173" y="274509"/>
            <a:ext cx="8610981" cy="193002"/>
          </a:xfrm>
          <a:prstGeom prst="rect">
            <a:avLst/>
          </a:prstGeom>
          <a:solidFill>
            <a:srgbClr val="111564"/>
          </a:solidFill>
        </p:spPr>
        <p:txBody>
          <a:bodyPr vert="horz" wrap="square" lIns="0" tIns="8255" rIns="0" bIns="0" rtlCol="0">
            <a:spAutoFit/>
          </a:bodyPr>
          <a:lstStyle/>
          <a:p>
            <a:pPr marL="12065">
              <a:spcBef>
                <a:spcPts val="65"/>
              </a:spcBef>
            </a:pPr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Volume operate în porturi</a:t>
            </a:r>
            <a:r>
              <a:rPr lang="ro-RO" sz="1200" b="1" dirty="0">
                <a:solidFill>
                  <a:srgbClr val="FFFFFF"/>
                </a:solidFill>
                <a:latin typeface="Arial"/>
                <a:cs typeface="Arial"/>
              </a:rPr>
              <a:t> - Volume </a:t>
            </a:r>
            <a:r>
              <a:rPr lang="ro-RO" sz="1200" b="1" dirty="0" err="1">
                <a:solidFill>
                  <a:srgbClr val="FFFFFF"/>
                </a:solidFill>
                <a:latin typeface="Arial"/>
                <a:cs typeface="Arial"/>
              </a:rPr>
              <a:t>operated</a:t>
            </a:r>
            <a:r>
              <a:rPr lang="ro-RO" sz="1200" b="1" dirty="0">
                <a:solidFill>
                  <a:srgbClr val="FFFFFF"/>
                </a:solidFill>
                <a:latin typeface="Arial"/>
                <a:cs typeface="Arial"/>
              </a:rPr>
              <a:t> in </a:t>
            </a:r>
            <a:r>
              <a:rPr lang="ro-RO" sz="1200" b="1" dirty="0" err="1">
                <a:solidFill>
                  <a:srgbClr val="FFFFFF"/>
                </a:solidFill>
                <a:latin typeface="Arial"/>
                <a:cs typeface="Arial"/>
              </a:rPr>
              <a:t>ports</a:t>
            </a:r>
            <a:endParaRPr lang="it-IT"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249173" y="3649097"/>
            <a:ext cx="13049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525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en-US" spc="-4"/>
              <a:pPr marL="28575">
                <a:spcBef>
                  <a:spcPts val="23"/>
                </a:spcBef>
              </a:pPr>
              <a:t>8</a:t>
            </a:fld>
            <a:endParaRPr spc="-5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72632-166A-40D1-AC7D-7F8773BDA762}"/>
              </a:ext>
            </a:extLst>
          </p:cNvPr>
          <p:cNvSpPr txBox="1">
            <a:spLocks/>
          </p:cNvSpPr>
          <p:nvPr/>
        </p:nvSpPr>
        <p:spPr>
          <a:xfrm>
            <a:off x="332231" y="4865462"/>
            <a:ext cx="173990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pc="-5" smtClean="0"/>
              <a:pPr marL="38100">
                <a:spcBef>
                  <a:spcPts val="30"/>
                </a:spcBef>
              </a:pPr>
              <a:t>8</a:t>
            </a:fld>
            <a:endParaRPr lang="en-US" spc="-5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062086-65BD-4728-95C3-54C139F92A34}"/>
              </a:ext>
            </a:extLst>
          </p:cNvPr>
          <p:cNvSpPr txBox="1"/>
          <p:nvPr/>
        </p:nvSpPr>
        <p:spPr>
          <a:xfrm>
            <a:off x="4892218" y="2240279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27.3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C618B-CAB6-4030-814D-765E889CD7C9}"/>
              </a:ext>
            </a:extLst>
          </p:cNvPr>
          <p:cNvSpPr txBox="1"/>
          <p:nvPr/>
        </p:nvSpPr>
        <p:spPr>
          <a:xfrm>
            <a:off x="4874516" y="2801284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o-RO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ro-RO" b="1" dirty="0">
                <a:solidFill>
                  <a:schemeClr val="tx1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17.7</a:t>
            </a:r>
            <a:r>
              <a:rPr lang="ro-RO" b="1" dirty="0">
                <a:solidFill>
                  <a:schemeClr val="tx1"/>
                </a:solidFill>
              </a:rPr>
              <a:t>%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CF0F4-3433-4242-A399-32670407B767}"/>
              </a:ext>
            </a:extLst>
          </p:cNvPr>
          <p:cNvSpPr txBox="1"/>
          <p:nvPr/>
        </p:nvSpPr>
        <p:spPr>
          <a:xfrm>
            <a:off x="5791200" y="1679274"/>
            <a:ext cx="295399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o-RO" sz="1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Revenirea operațiunilor pe creștere per total an, urmare a sezonului de cereale în H2.2021</a:t>
            </a:r>
          </a:p>
          <a:p>
            <a:pPr algn="just"/>
            <a:endParaRPr lang="ro-RO" sz="140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o-RO" sz="1200" i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en-US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operations </a:t>
            </a:r>
            <a:r>
              <a:rPr lang="ro-RO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o-RO" sz="1200" i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r>
              <a:rPr lang="ro-RO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the </a:t>
            </a:r>
            <a:r>
              <a:rPr lang="ro-RO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</a:t>
            </a:r>
            <a:r>
              <a:rPr lang="ro-RO" sz="1200" i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 season in H2.2021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41D164-2521-4DDD-BDD5-63A31B396D12}"/>
              </a:ext>
            </a:extLst>
          </p:cNvPr>
          <p:cNvSpPr txBox="1"/>
          <p:nvPr/>
        </p:nvSpPr>
        <p:spPr>
          <a:xfrm>
            <a:off x="4874516" y="1679274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11.3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C1C64BF-AF77-42C2-A93E-A2A72E7C7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724658"/>
              </p:ext>
            </p:extLst>
          </p:nvPr>
        </p:nvGraphicFramePr>
        <p:xfrm>
          <a:off x="76200" y="818540"/>
          <a:ext cx="4872450" cy="350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394F833-ED21-4D41-BF09-1F33DF4F396D}"/>
              </a:ext>
            </a:extLst>
          </p:cNvPr>
          <p:cNvSpPr txBox="1"/>
          <p:nvPr/>
        </p:nvSpPr>
        <p:spPr>
          <a:xfrm>
            <a:off x="4892218" y="3424555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o-RO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ro-RO" dirty="0">
                <a:solidFill>
                  <a:schemeClr val="tx1"/>
                </a:solidFill>
                <a:sym typeface="Wingdings" panose="05000000000000000000" pitchFamily="2" charset="2"/>
              </a:rPr>
              <a:t>2.3</a:t>
            </a:r>
            <a:r>
              <a:rPr lang="ro-RO" b="1" dirty="0">
                <a:solidFill>
                  <a:schemeClr val="tx1"/>
                </a:solidFill>
              </a:rPr>
              <a:t>%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4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173" y="274509"/>
            <a:ext cx="8610981" cy="193002"/>
          </a:xfrm>
          <a:prstGeom prst="rect">
            <a:avLst/>
          </a:prstGeom>
          <a:solidFill>
            <a:srgbClr val="111564"/>
          </a:solidFill>
        </p:spPr>
        <p:txBody>
          <a:bodyPr vert="horz" wrap="square" lIns="0" tIns="8255" rIns="0" bIns="0" rtlCol="0">
            <a:spAutoFit/>
          </a:bodyPr>
          <a:lstStyle/>
          <a:p>
            <a:pPr marL="12065">
              <a:spcBef>
                <a:spcPts val="65"/>
              </a:spcBef>
            </a:pPr>
            <a:r>
              <a:rPr lang="ro-RO" sz="1200" b="1" dirty="0">
                <a:solidFill>
                  <a:srgbClr val="FFFFFF"/>
                </a:solidFill>
                <a:latin typeface="Arial"/>
                <a:cs typeface="Arial"/>
              </a:rPr>
              <a:t>Performanță financiară solidă / Strong financial performance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249173" y="3649097"/>
            <a:ext cx="13049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525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en-US" spc="-4"/>
              <a:pPr marL="28575">
                <a:spcBef>
                  <a:spcPts val="23"/>
                </a:spcBef>
              </a:pPr>
              <a:t>9</a:t>
            </a:fld>
            <a:endParaRPr spc="-5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72632-166A-40D1-AC7D-7F8773BDA762}"/>
              </a:ext>
            </a:extLst>
          </p:cNvPr>
          <p:cNvSpPr txBox="1">
            <a:spLocks/>
          </p:cNvSpPr>
          <p:nvPr/>
        </p:nvSpPr>
        <p:spPr>
          <a:xfrm>
            <a:off x="332231" y="4865462"/>
            <a:ext cx="173990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pc="-5" smtClean="0"/>
              <a:pPr marL="38100">
                <a:spcBef>
                  <a:spcPts val="30"/>
                </a:spcBef>
              </a:pPr>
              <a:t>9</a:t>
            </a:fld>
            <a:endParaRPr lang="en-US" spc="-5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4A51F-6A4D-474B-8813-53C300375B8E}"/>
              </a:ext>
            </a:extLst>
          </p:cNvPr>
          <p:cNvSpPr txBox="1"/>
          <p:nvPr/>
        </p:nvSpPr>
        <p:spPr>
          <a:xfrm>
            <a:off x="553034" y="4810841"/>
            <a:ext cx="4323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</a:t>
            </a:r>
            <a:r>
              <a:rPr lang="en-GB" sz="9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  <a:t>Cu </a:t>
            </a:r>
            <a:r>
              <a:rPr lang="en-GB" sz="900" dirty="0" err="1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  <a:t>operațiuni</a:t>
            </a:r>
            <a:r>
              <a:rPr lang="en-GB" sz="9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  <a:t> intersegment </a:t>
            </a:r>
            <a:r>
              <a:rPr lang="en-GB" sz="900" dirty="0" err="1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  <a:t>incluse</a:t>
            </a:r>
            <a:r>
              <a:rPr lang="ro-RO" sz="9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  <a:t> / Intersegement operations included</a:t>
            </a:r>
            <a:endParaRPr lang="en-GB" sz="900"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3F889E7-E7CC-439D-9D56-6EBE79ECB588}"/>
              </a:ext>
            </a:extLst>
          </p:cNvPr>
          <p:cNvSpPr txBox="1">
            <a:spLocks/>
          </p:cNvSpPr>
          <p:nvPr/>
        </p:nvSpPr>
        <p:spPr>
          <a:xfrm>
            <a:off x="261970" y="53953"/>
            <a:ext cx="4724907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o-RO" sz="1200" b="1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Indicatori financiari cheie / Key financial indicators</a:t>
            </a:r>
          </a:p>
          <a:p>
            <a:pPr marL="12700">
              <a:spcBef>
                <a:spcPts val="100"/>
              </a:spcBef>
            </a:pPr>
            <a:endParaRPr lang="en-GB" sz="12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55EAA5-8F64-4183-90F3-A297234BEB9E}"/>
              </a:ext>
            </a:extLst>
          </p:cNvPr>
          <p:cNvSpPr txBox="1"/>
          <p:nvPr/>
        </p:nvSpPr>
        <p:spPr>
          <a:xfrm>
            <a:off x="3570344" y="2772691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6.4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514B6-B6A6-4EE8-960E-5E12DE80CFEF}"/>
              </a:ext>
            </a:extLst>
          </p:cNvPr>
          <p:cNvSpPr txBox="1"/>
          <p:nvPr/>
        </p:nvSpPr>
        <p:spPr>
          <a:xfrm>
            <a:off x="3570344" y="1789789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30.7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8C79C3-1043-48A9-80B8-50E5D67FCC40}"/>
              </a:ext>
            </a:extLst>
          </p:cNvPr>
          <p:cNvSpPr txBox="1"/>
          <p:nvPr/>
        </p:nvSpPr>
        <p:spPr>
          <a:xfrm>
            <a:off x="7924800" y="2412097"/>
            <a:ext cx="703035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en-US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2,5 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4EA135-1CB5-47A6-852E-61DD1CDB2300}"/>
              </a:ext>
            </a:extLst>
          </p:cNvPr>
          <p:cNvSpPr txBox="1"/>
          <p:nvPr/>
        </p:nvSpPr>
        <p:spPr>
          <a:xfrm>
            <a:off x="3570344" y="2214039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7.4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1EFDC8-8C48-491F-A098-2EABE8DEBED0}"/>
              </a:ext>
            </a:extLst>
          </p:cNvPr>
          <p:cNvSpPr txBox="1"/>
          <p:nvPr/>
        </p:nvSpPr>
        <p:spPr>
          <a:xfrm>
            <a:off x="3570344" y="1469942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56.8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50ADA2-8026-4CF9-8E20-AB8060919280}"/>
              </a:ext>
            </a:extLst>
          </p:cNvPr>
          <p:cNvSpPr txBox="1"/>
          <p:nvPr/>
        </p:nvSpPr>
        <p:spPr>
          <a:xfrm>
            <a:off x="7933415" y="3019147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F7B138-AF0F-475C-9EDA-7C2670191460}"/>
              </a:ext>
            </a:extLst>
          </p:cNvPr>
          <p:cNvSpPr txBox="1"/>
          <p:nvPr/>
        </p:nvSpPr>
        <p:spPr>
          <a:xfrm>
            <a:off x="7910907" y="1812397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756,6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51DD19-AB5F-4AB2-90CD-3CCAE51BB903}"/>
              </a:ext>
            </a:extLst>
          </p:cNvPr>
          <p:cNvSpPr txBox="1"/>
          <p:nvPr/>
        </p:nvSpPr>
        <p:spPr>
          <a:xfrm>
            <a:off x="7924800" y="1552002"/>
            <a:ext cx="68580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US" sz="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o-RO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302</a:t>
            </a:r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0934404-B113-46CD-9203-1179271695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336504"/>
              </p:ext>
            </p:extLst>
          </p:nvPr>
        </p:nvGraphicFramePr>
        <p:xfrm>
          <a:off x="249173" y="478650"/>
          <a:ext cx="3474308" cy="41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1DEE6E0-7619-4FA4-8587-D72FA8074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998554"/>
              </p:ext>
            </p:extLst>
          </p:nvPr>
        </p:nvGraphicFramePr>
        <p:xfrm>
          <a:off x="4740460" y="512462"/>
          <a:ext cx="3535857" cy="429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9451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avyX1xcEy7jy_XuEC_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avyX1xcEy7jy_XuEC_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24348</TotalTime>
  <Words>2016</Words>
  <Application>Microsoft Office PowerPoint</Application>
  <PresentationFormat>On-screen Show (16:9)</PresentationFormat>
  <Paragraphs>166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Segoe UI Light</vt:lpstr>
      <vt:lpstr>Wingdings</vt:lpstr>
      <vt:lpstr>Office Theme</vt:lpstr>
      <vt:lpstr>think-cell Slide</vt:lpstr>
      <vt:lpstr>PowerPoint Presentation</vt:lpstr>
      <vt:lpstr>PowerPoint Presentation</vt:lpstr>
      <vt:lpstr>Rezultate Anuale 2021  2021 Yearly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Presentation</dc:title>
  <dc:subject>PowerPoint Master</dc:subject>
  <dc:creator>Daniela Șerban (Cojocaru)</dc:creator>
  <cp:lastModifiedBy>Tudor Boboc</cp:lastModifiedBy>
  <cp:revision>883</cp:revision>
  <cp:lastPrinted>2021-03-12T09:52:40Z</cp:lastPrinted>
  <dcterms:created xsi:type="dcterms:W3CDTF">2020-07-30T08:09:44Z</dcterms:created>
  <dcterms:modified xsi:type="dcterms:W3CDTF">2022-03-10T07:28:49Z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2020-07-30T00:00:00Z</vt:filetime>
  </property>
</Properties>
</file>